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3"/>
  </p:notesMasterIdLst>
  <p:sldIdLst>
    <p:sldId id="288" r:id="rId2"/>
    <p:sldId id="257" r:id="rId3"/>
    <p:sldId id="372" r:id="rId4"/>
    <p:sldId id="354" r:id="rId5"/>
    <p:sldId id="355" r:id="rId6"/>
    <p:sldId id="356" r:id="rId7"/>
    <p:sldId id="376" r:id="rId8"/>
    <p:sldId id="374" r:id="rId9"/>
    <p:sldId id="373" r:id="rId10"/>
    <p:sldId id="375" r:id="rId11"/>
    <p:sldId id="377" r:id="rId12"/>
    <p:sldId id="378" r:id="rId13"/>
    <p:sldId id="349" r:id="rId14"/>
    <p:sldId id="379" r:id="rId15"/>
    <p:sldId id="363" r:id="rId16"/>
    <p:sldId id="364" r:id="rId17"/>
    <p:sldId id="362" r:id="rId18"/>
    <p:sldId id="365" r:id="rId19"/>
    <p:sldId id="350" r:id="rId20"/>
    <p:sldId id="351" r:id="rId21"/>
    <p:sldId id="352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B50805"/>
    <a:srgbClr val="6B0902"/>
    <a:srgbClr val="8F2A30"/>
    <a:srgbClr val="850017"/>
    <a:srgbClr val="921217"/>
    <a:srgbClr val="960904"/>
    <a:srgbClr val="FC0107"/>
    <a:srgbClr val="FD6666"/>
    <a:srgbClr val="A45890"/>
    <a:srgbClr val="FF9933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édio 4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3235" autoAdjust="0"/>
    <p:restoredTop sz="94554" autoAdjust="0"/>
  </p:normalViewPr>
  <p:slideViewPr>
    <p:cSldViewPr snapToGrid="0">
      <p:cViewPr>
        <p:scale>
          <a:sx n="100" d="100"/>
          <a:sy n="100" d="100"/>
        </p:scale>
        <p:origin x="-96" y="-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9CEA0C-358A-43DB-BE6D-64F691504759}" type="datetimeFigureOut">
              <a:rPr lang="pt-PT"/>
              <a:pPr>
                <a:defRPr/>
              </a:pPr>
              <a:t>3/9/20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/>
              <a:t>Clique para editar os estilos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4A9098-678A-4089-8E63-5AC9B0FA789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0722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altLang="pt-PT" sz="1000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D885A6-2FFB-49D2-A29B-C0B4A2808558}" type="slidenum">
              <a:rPr lang="pt-PT" altLang="pt-PT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PT" alt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2372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altLang="pt-PT" sz="8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06629D-BB83-4CED-9681-651D9C61412F}" type="slidenum">
              <a:rPr lang="pt-PT" altLang="pt-PT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PT" alt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7993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altLang="pt-PT" sz="8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06629D-BB83-4CED-9681-651D9C61412F}" type="slidenum">
              <a:rPr lang="pt-PT" altLang="pt-PT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PT" alt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7993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altLang="pt-PT" sz="8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06629D-BB83-4CED-9681-651D9C61412F}" type="slidenum">
              <a:rPr lang="pt-PT" altLang="pt-PT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PT" alt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799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altLang="pt-PT" sz="8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06629D-BB83-4CED-9681-651D9C61412F}" type="slidenum">
              <a:rPr lang="pt-PT" altLang="pt-PT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PT" alt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7993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altLang="pt-PT" sz="8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06629D-BB83-4CED-9681-651D9C61412F}" type="slidenum">
              <a:rPr lang="pt-PT" altLang="pt-PT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PT" alt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799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altLang="pt-PT" sz="8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06629D-BB83-4CED-9681-651D9C61412F}" type="slidenum">
              <a:rPr lang="pt-PT" altLang="pt-PT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PT" alt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7993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altLang="pt-PT" sz="8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06629D-BB83-4CED-9681-651D9C61412F}" type="slidenum">
              <a:rPr lang="pt-PT" altLang="pt-PT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PT" alt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7993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altLang="pt-PT" sz="8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06629D-BB83-4CED-9681-651D9C61412F}" type="slidenum">
              <a:rPr lang="pt-PT" altLang="pt-PT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PT" alt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7993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altLang="pt-PT" sz="8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06629D-BB83-4CED-9681-651D9C61412F}" type="slidenum">
              <a:rPr lang="pt-PT" altLang="pt-PT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PT" alt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7993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altLang="pt-PT" sz="8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06629D-BB83-4CED-9681-651D9C61412F}" type="slidenum">
              <a:rPr lang="pt-PT" altLang="pt-PT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PT" alt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7993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altLang="pt-PT" sz="8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06629D-BB83-4CED-9681-651D9C61412F}" type="slidenum">
              <a:rPr lang="pt-PT" altLang="pt-PT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PT" alt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799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8A05FC2E-6C8E-4721-B8BC-24AD1A52582C}" type="datetimeFigureOut">
              <a:rPr lang="en-US"/>
              <a:pPr>
                <a:defRPr/>
              </a:pPr>
              <a:t>3/9/20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E74C6-2CF6-4455-895A-F8728B20A4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197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E95EE-65BE-491C-B004-3BF8932DF3D9}" type="datetimeFigureOut">
              <a:rPr lang="en-US"/>
              <a:pPr>
                <a:defRPr/>
              </a:pPr>
              <a:t>3/9/20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977F7-1AC9-4F05-9789-F0B8ABA7F9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267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10058400" y="5873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E9AF9-6955-4194-B10F-2B7B4194FC74}" type="datetimeFigureOut">
              <a:rPr lang="en-US"/>
              <a:pPr>
                <a:defRPr/>
              </a:pPr>
              <a:t>3/9/20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42580-9BDE-4FFE-8D85-098BB2F6C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104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5038-51AD-42BA-BCE2-268B76930808}" type="datetimeFigureOut">
              <a:rPr lang="en-US"/>
              <a:pPr>
                <a:defRPr/>
              </a:pPr>
              <a:t>3/9/20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7F94E-9A3F-4D9B-831F-D7718370D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008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602B-CAFC-4C36-9067-F270462C547F}" type="datetimeFigureOut">
              <a:rPr lang="en-US"/>
              <a:pPr>
                <a:defRPr/>
              </a:pPr>
              <a:t>3/9/20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22FF4-77DF-402E-A587-2AEDC8BADE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945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855A-B576-4759-A5E4-B8C37DB1B447}" type="datetimeFigureOut">
              <a:rPr lang="en-US"/>
              <a:pPr>
                <a:defRPr/>
              </a:pPr>
              <a:t>3/9/20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98AC7-5A13-43DA-98E8-B89301E77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731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549FC-0352-4767-A188-67E93911CA1C}" type="datetimeFigureOut">
              <a:rPr lang="en-US"/>
              <a:pPr>
                <a:defRPr/>
              </a:pPr>
              <a:t>3/9/20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31634-B770-464D-AA58-88BEE7B73B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299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48F7-04BB-4631-B31A-36360C47C607}" type="datetimeFigureOut">
              <a:rPr lang="en-US"/>
              <a:pPr>
                <a:defRPr/>
              </a:pPr>
              <a:t>3/9/20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A963-2A19-497A-AB3A-DCFA41E00F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931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0D9E4-98FE-4524-A3B4-679FF154E7DA}" type="datetimeFigureOut">
              <a:rPr lang="en-US"/>
              <a:pPr>
                <a:defRPr/>
              </a:pPr>
              <a:t>3/9/20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4449F-8AB8-4D17-B50A-9A8CBA4B7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49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CD2E8-BED9-4078-86AA-06A6FD79D24C}" type="datetimeFigureOut">
              <a:rPr lang="en-US"/>
              <a:pPr>
                <a:defRPr/>
              </a:pPr>
              <a:t>3/9/20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230AC-1503-42F5-B338-9CDD51288B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828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99136-26D1-4EDE-A091-6A153F55D6E2}" type="datetimeFigureOut">
              <a:rPr lang="en-US"/>
              <a:pPr>
                <a:defRPr/>
              </a:pPr>
              <a:t>3/9/20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3F845-7BD0-4103-8741-006EBD261E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773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3938" y="2286000"/>
            <a:ext cx="9720262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os estilos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  <a:endParaRPr lang="en-US" alt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938" y="6470650"/>
            <a:ext cx="21542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52EA320-2FE4-45A1-AB3E-1943A0048C56}" type="datetimeFigureOut">
              <a:rPr lang="en-US"/>
              <a:pPr>
                <a:defRPr/>
              </a:pPr>
              <a:t>3/9/20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3463" y="6470650"/>
            <a:ext cx="59007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cap="all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863" y="6470650"/>
            <a:ext cx="9731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7CF0DE7-9101-4817-A636-AF6890DB0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anose="020B0606020104020203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anose="020B0606020104020203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anose="020B0606020104020203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anose="020B0606020104020203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anose="020B0606020104020203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anose="020B0606020104020203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anose="020B0606020104020203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anose="020B0606020104020203" pitchFamily="34" charset="0"/>
        </a:defRPr>
      </a:lvl9pPr>
    </p:titleStyle>
    <p:bodyStyle>
      <a:lvl1pPr marL="90488" indent="-90488" algn="l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hyperlink" Target="http://images.google.pt/imgres?imgurl=http://cpc.com.pt/IN/images/hsmc006.jpg&amp;imgrefurl=http://cpc.com.pt/IN/index.php?cPath=101&amp;usg=__E-QKm0nLYRfZK9w4CR8ozLcWzdU=&amp;h=400&amp;w=400&amp;sz=19&amp;hl=pt-PT&amp;start=67&amp;tbnid=3bRGxgeduxUm-M:&amp;tbnh=124&amp;tbnw=124&amp;prev=/images?q=batas+protec%C3%A7%C3%A3o&amp;gbv=2&amp;ndsp=20&amp;hl=pt-PT&amp;sa=N&amp;start=60" TargetMode="External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pt/imgres?imgurl=http://www.solostocks.com.br/img/mascara-de-3-camadas-com-tiras-220758n0.jpg&amp;imgrefurl=http://www.solostocks.com.br/venda-produtos/saude-medicina-beleza/material-medico-odontologico-hospitalar/mascara-de-3-camadas-com-tiras-220758&amp;usg=__7H0LePD9X1jiPVK7I-I_IhndIIE=&amp;h=188&amp;w=224&amp;sz=5&amp;hl=pt-PT&amp;start=6&amp;tbnid=mBTiDjqglgbXvM:&amp;tbnh=91&amp;tbnw=108&amp;prev=/images?q=m%C3%A1scaras+hospitalares+P1&amp;gbv=2&amp;hl=pt-P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30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30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a de ecrã 2019-05-17, às 18.25.5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200" y="5397354"/>
            <a:ext cx="2349479" cy="1219350"/>
          </a:xfrm>
          <a:prstGeom prst="rect">
            <a:avLst/>
          </a:prstGeom>
        </p:spPr>
      </p:pic>
      <p:sp>
        <p:nvSpPr>
          <p:cNvPr id="5" name="Rectângulo 3"/>
          <p:cNvSpPr/>
          <p:nvPr/>
        </p:nvSpPr>
        <p:spPr>
          <a:xfrm>
            <a:off x="2095500" y="1943100"/>
            <a:ext cx="7518400" cy="403860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200" b="1" i="1" dirty="0" smtClean="0">
              <a:solidFill>
                <a:schemeClr val="tx1"/>
              </a:solidFill>
              <a:latin typeface="Calibri"/>
              <a:ea typeface="Batang" panose="02030600000101010101" pitchFamily="18" charset="-127"/>
              <a:cs typeface="Calibri"/>
            </a:endParaRPr>
          </a:p>
          <a:p>
            <a:pPr algn="ctr"/>
            <a:r>
              <a:rPr lang="pt-PT" sz="3200" b="1" i="1" dirty="0" smtClean="0">
                <a:solidFill>
                  <a:schemeClr val="tx1"/>
                </a:solidFill>
                <a:latin typeface="Calibri"/>
                <a:ea typeface="Batang" panose="02030600000101010101" pitchFamily="18" charset="-127"/>
                <a:cs typeface="Calibri"/>
              </a:rPr>
              <a:t>Plano  de </a:t>
            </a:r>
            <a:r>
              <a:rPr lang="pt-PT" sz="3200" b="1" i="1" dirty="0" err="1" smtClean="0">
                <a:solidFill>
                  <a:schemeClr val="tx1"/>
                </a:solidFill>
                <a:latin typeface="Calibri"/>
                <a:ea typeface="Batang" panose="02030600000101010101" pitchFamily="18" charset="-127"/>
                <a:cs typeface="Calibri"/>
              </a:rPr>
              <a:t>Contigência</a:t>
            </a:r>
            <a:r>
              <a:rPr lang="pt-PT" sz="3200" b="1" i="1" dirty="0" smtClean="0">
                <a:solidFill>
                  <a:schemeClr val="tx1"/>
                </a:solidFill>
                <a:latin typeface="Calibri"/>
                <a:ea typeface="Batang" panose="02030600000101010101" pitchFamily="18" charset="-127"/>
                <a:cs typeface="Calibri"/>
              </a:rPr>
              <a:t> </a:t>
            </a:r>
            <a:r>
              <a:rPr lang="pt-PT" sz="3200" b="1" i="1" dirty="0" err="1" smtClean="0">
                <a:solidFill>
                  <a:schemeClr val="tx1"/>
                </a:solidFill>
                <a:latin typeface="Calibri"/>
                <a:ea typeface="Batang" panose="02030600000101010101" pitchFamily="18" charset="-127"/>
                <a:cs typeface="Calibri"/>
              </a:rPr>
              <a:t>Covid</a:t>
            </a:r>
            <a:r>
              <a:rPr lang="pt-PT" sz="3200" b="1" i="1" dirty="0" smtClean="0">
                <a:solidFill>
                  <a:schemeClr val="tx1"/>
                </a:solidFill>
                <a:latin typeface="Calibri"/>
                <a:ea typeface="Batang" panose="02030600000101010101" pitchFamily="18" charset="-127"/>
                <a:cs typeface="Calibri"/>
              </a:rPr>
              <a:t> </a:t>
            </a:r>
            <a:r>
              <a:rPr lang="pt-PT" sz="3200" b="1" i="1" dirty="0" smtClean="0">
                <a:solidFill>
                  <a:schemeClr val="tx1"/>
                </a:solidFill>
                <a:latin typeface="Calibri"/>
                <a:ea typeface="Batang" panose="02030600000101010101" pitchFamily="18" charset="-127"/>
                <a:cs typeface="Calibri"/>
              </a:rPr>
              <a:t>19</a:t>
            </a:r>
            <a:endParaRPr lang="pt-PT" sz="3200" b="1" i="1" dirty="0" smtClean="0">
              <a:solidFill>
                <a:schemeClr val="tx1"/>
              </a:solidFill>
              <a:latin typeface="Calibri"/>
              <a:ea typeface="Batang" panose="02030600000101010101" pitchFamily="18" charset="-127"/>
              <a:cs typeface="Calibri"/>
            </a:endParaRPr>
          </a:p>
          <a:p>
            <a:pPr algn="ctr"/>
            <a:endParaRPr lang="pt-PT" sz="3200" b="1" i="1" dirty="0" smtClean="0">
              <a:solidFill>
                <a:schemeClr val="tx1"/>
              </a:solidFill>
              <a:latin typeface="Calibri"/>
              <a:ea typeface="Batang" panose="02030600000101010101" pitchFamily="18" charset="-127"/>
              <a:cs typeface="Calibri"/>
            </a:endParaRPr>
          </a:p>
          <a:p>
            <a:pPr algn="ctr"/>
            <a:r>
              <a:rPr lang="pt-PT" sz="3200" b="1" i="1" dirty="0" smtClean="0">
                <a:solidFill>
                  <a:schemeClr val="tx1"/>
                </a:solidFill>
                <a:latin typeface="Calibri"/>
                <a:ea typeface="Batang" panose="02030600000101010101" pitchFamily="18" charset="-127"/>
                <a:cs typeface="Calibri"/>
              </a:rPr>
              <a:t> formação </a:t>
            </a:r>
            <a:r>
              <a:rPr lang="pt-PT" sz="3200" b="1" i="1" dirty="0" smtClean="0">
                <a:solidFill>
                  <a:schemeClr val="tx1"/>
                </a:solidFill>
                <a:latin typeface="Calibri"/>
                <a:ea typeface="Batang" panose="02030600000101010101" pitchFamily="18" charset="-127"/>
                <a:cs typeface="Calibri"/>
              </a:rPr>
              <a:t>PPCIRA</a:t>
            </a:r>
          </a:p>
          <a:p>
            <a:pPr algn="ctr"/>
            <a:endParaRPr lang="pt-PT" sz="3200" b="1" i="1" dirty="0" smtClean="0">
              <a:solidFill>
                <a:schemeClr val="tx1"/>
              </a:solidFill>
              <a:latin typeface="Calibri"/>
              <a:ea typeface="Batang" panose="02030600000101010101" pitchFamily="18" charset="-127"/>
              <a:cs typeface="Calibri"/>
            </a:endParaRPr>
          </a:p>
          <a:p>
            <a:pPr algn="ctr"/>
            <a:endParaRPr lang="pt-PT" sz="1600" b="1" dirty="0" smtClean="0">
              <a:solidFill>
                <a:srgbClr val="B50805"/>
              </a:solidFill>
              <a:latin typeface="Calibri"/>
              <a:ea typeface="Batang" panose="02030600000101010101" pitchFamily="18" charset="-127"/>
              <a:cs typeface="Calibri"/>
            </a:endParaRPr>
          </a:p>
          <a:p>
            <a:pPr algn="ctr"/>
            <a:endParaRPr lang="pt-PT" sz="2800" b="1" dirty="0" smtClean="0">
              <a:solidFill>
                <a:srgbClr val="B50805"/>
              </a:solidFill>
              <a:latin typeface="Calibri"/>
              <a:ea typeface="Batang" panose="02030600000101010101" pitchFamily="18" charset="-127"/>
              <a:cs typeface="Calibri"/>
            </a:endParaRPr>
          </a:p>
          <a:p>
            <a:pPr algn="ctr"/>
            <a:endParaRPr lang="pt-PT" sz="2800" b="1" dirty="0" smtClean="0">
              <a:solidFill>
                <a:srgbClr val="B50805"/>
              </a:solidFill>
              <a:latin typeface="Calibri"/>
              <a:ea typeface="Batang" panose="02030600000101010101" pitchFamily="18" charset="-127"/>
              <a:cs typeface="Calibri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7325" y="600075"/>
            <a:ext cx="2952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7500" y="6184900"/>
            <a:ext cx="160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b="1" dirty="0" smtClean="0">
                <a:latin typeface="Calibri"/>
                <a:ea typeface="Batang" panose="02030600000101010101" pitchFamily="18" charset="-127"/>
                <a:cs typeface="Calibri"/>
              </a:rPr>
              <a:t>Fevereir</a:t>
            </a:r>
            <a:r>
              <a:rPr lang="pt-PT" b="1" dirty="0" smtClean="0">
                <a:latin typeface="Calibri"/>
                <a:ea typeface="Batang" panose="02030600000101010101" pitchFamily="18" charset="-127"/>
                <a:cs typeface="Calibri"/>
              </a:rPr>
              <a:t>o </a:t>
            </a:r>
            <a:r>
              <a:rPr lang="pt-PT" b="1" dirty="0" smtClean="0">
                <a:latin typeface="Calibri"/>
                <a:ea typeface="Batang" panose="02030600000101010101" pitchFamily="18" charset="-127"/>
                <a:cs typeface="Calibri"/>
              </a:rPr>
              <a:t>2020</a:t>
            </a:r>
            <a:endParaRPr lang="pt-PT" sz="2400" b="1" dirty="0" smtClean="0">
              <a:latin typeface="Calibri"/>
              <a:ea typeface="Batang" panose="02030600000101010101" pitchFamily="18" charset="-127"/>
              <a:cs typeface="Calibri"/>
            </a:endParaRP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a de ecrã 2019-05-17, às 18.25.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312" y="16937"/>
            <a:ext cx="1990278" cy="1032929"/>
          </a:xfrm>
          <a:prstGeom prst="rect">
            <a:avLst/>
          </a:prstGeom>
        </p:spPr>
      </p:pic>
      <p:sp>
        <p:nvSpPr>
          <p:cNvPr id="7" name="CaixaDeTexto 1"/>
          <p:cNvSpPr txBox="1"/>
          <p:nvPr/>
        </p:nvSpPr>
        <p:spPr>
          <a:xfrm>
            <a:off x="1447800" y="1181100"/>
            <a:ext cx="7012632" cy="5740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pt-PT" sz="2400" dirty="0" smtClean="0">
                <a:latin typeface="Calibri"/>
                <a:cs typeface="Calibri"/>
              </a:rPr>
              <a:t> </a:t>
            </a:r>
          </a:p>
          <a:p>
            <a:pPr marL="285750" indent="-285750"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pt-PT" sz="2400" dirty="0" smtClean="0">
                <a:latin typeface="Calibri"/>
                <a:cs typeface="Calibri"/>
              </a:rPr>
              <a:t>Conhecer o EPI adequado para o 2019-n-CoV;</a:t>
            </a:r>
          </a:p>
          <a:p>
            <a:pPr marL="285750" indent="-285750"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pt-PT" sz="2400" dirty="0" err="1" smtClean="0">
                <a:latin typeface="Calibri"/>
                <a:cs typeface="Calibri"/>
              </a:rPr>
              <a:t>Selecionar</a:t>
            </a:r>
            <a:r>
              <a:rPr lang="pt-PT" sz="2400" dirty="0" smtClean="0">
                <a:latin typeface="Calibri"/>
                <a:cs typeface="Calibri"/>
              </a:rPr>
              <a:t> o EPI Adequado;</a:t>
            </a:r>
          </a:p>
          <a:p>
            <a:pPr marL="285750" indent="-285750"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pt-PT" sz="2400" dirty="0" smtClean="0">
                <a:latin typeface="Calibri"/>
                <a:cs typeface="Calibri"/>
              </a:rPr>
              <a:t>Colocar e remover o EPI </a:t>
            </a:r>
            <a:r>
              <a:rPr lang="pt-PT" sz="2400" dirty="0" smtClean="0">
                <a:latin typeface="Calibri"/>
                <a:cs typeface="Calibri"/>
              </a:rPr>
              <a:t>correctamente</a:t>
            </a:r>
            <a:r>
              <a:rPr lang="pt-PT" sz="2400" dirty="0">
                <a:latin typeface="Calibri"/>
                <a:cs typeface="Calibri"/>
              </a:rPr>
              <a:t>.</a:t>
            </a:r>
            <a:endParaRPr lang="pt-PT" sz="2400" dirty="0" smtClean="0">
              <a:latin typeface="Calibri"/>
              <a:cs typeface="Calibri"/>
            </a:endParaRPr>
          </a:p>
          <a:p>
            <a:pPr>
              <a:spcAft>
                <a:spcPts val="3000"/>
              </a:spcAft>
            </a:pPr>
            <a:endParaRPr lang="pt-PT" sz="2400" dirty="0" smtClean="0">
              <a:latin typeface="Calibri"/>
              <a:cs typeface="Calibri"/>
            </a:endParaRPr>
          </a:p>
          <a:p>
            <a:pPr marL="285750" indent="-285750">
              <a:spcAft>
                <a:spcPts val="3000"/>
              </a:spcAft>
              <a:buFont typeface="Wingdings" panose="05000000000000000000" pitchFamily="2" charset="2"/>
              <a:buChar char="ü"/>
            </a:pPr>
            <a:endParaRPr lang="pt-PT" sz="2400" dirty="0" smtClean="0">
              <a:latin typeface="Calibri"/>
              <a:cs typeface="Calibri"/>
            </a:endParaRPr>
          </a:p>
          <a:p>
            <a:pPr>
              <a:spcAft>
                <a:spcPts val="3000"/>
              </a:spcAft>
            </a:pPr>
            <a:endParaRPr lang="pt-PT" sz="2400" dirty="0">
              <a:latin typeface="Calibri"/>
              <a:cs typeface="Calibri"/>
            </a:endParaRPr>
          </a:p>
          <a:p>
            <a:pPr>
              <a:spcAft>
                <a:spcPts val="3000"/>
              </a:spcAft>
            </a:pPr>
            <a:endParaRPr lang="pt-PT" sz="2400" dirty="0" smtClean="0">
              <a:latin typeface="Calibri"/>
              <a:cs typeface="Calibri"/>
            </a:endParaRPr>
          </a:p>
          <a:p>
            <a:pPr>
              <a:spcAft>
                <a:spcPts val="3000"/>
              </a:spcAft>
            </a:pPr>
            <a:endParaRPr lang="pt-PT"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a de ecrã 2019-05-17, às 18.25.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312" y="16937"/>
            <a:ext cx="1990278" cy="1032929"/>
          </a:xfrm>
          <a:prstGeom prst="rect">
            <a:avLst/>
          </a:prstGeom>
        </p:spPr>
      </p:pic>
      <p:sp>
        <p:nvSpPr>
          <p:cNvPr id="7" name="CaixaDeTexto 1"/>
          <p:cNvSpPr txBox="1"/>
          <p:nvPr/>
        </p:nvSpPr>
        <p:spPr>
          <a:xfrm>
            <a:off x="1447800" y="1181100"/>
            <a:ext cx="10414000" cy="7155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 smtClean="0">
                <a:latin typeface="Calibri"/>
                <a:cs typeface="Calibri"/>
              </a:rPr>
              <a:t> SELEÇ</a:t>
            </a:r>
            <a:r>
              <a:rPr lang="pt-PT" sz="2400" dirty="0" smtClean="0">
                <a:latin typeface="Calibri"/>
                <a:cs typeface="Calibri"/>
              </a:rPr>
              <a:t>ÃO DO EPI :</a:t>
            </a:r>
          </a:p>
          <a:p>
            <a:pPr algn="just"/>
            <a:endParaRPr lang="pt-PT" sz="2400" dirty="0" smtClean="0">
              <a:latin typeface="Calibri"/>
              <a:cs typeface="Calibri"/>
            </a:endParaRPr>
          </a:p>
          <a:p>
            <a:pPr algn="just">
              <a:buFont typeface="Arial"/>
              <a:buChar char="•"/>
            </a:pPr>
            <a:r>
              <a:rPr lang="pt-PT" sz="2400" dirty="0" smtClean="0">
                <a:latin typeface="Calibri"/>
                <a:cs typeface="Calibri"/>
              </a:rPr>
              <a:t> </a:t>
            </a:r>
            <a:r>
              <a:rPr lang="pt-PT" sz="2400" dirty="0" smtClean="0">
                <a:latin typeface="Calibri"/>
                <a:cs typeface="Calibri"/>
              </a:rPr>
              <a:t>baseada </a:t>
            </a:r>
            <a:r>
              <a:rPr lang="pt-PT" sz="2400" dirty="0" smtClean="0">
                <a:latin typeface="Calibri"/>
                <a:cs typeface="Calibri"/>
              </a:rPr>
              <a:t>na natureza da </a:t>
            </a:r>
            <a:r>
              <a:rPr lang="pt-PT" sz="2400" dirty="0" err="1" smtClean="0">
                <a:latin typeface="Calibri"/>
                <a:cs typeface="Calibri"/>
              </a:rPr>
              <a:t>interação</a:t>
            </a:r>
            <a:r>
              <a:rPr lang="pt-PT" sz="2400" dirty="0" smtClean="0">
                <a:latin typeface="Calibri"/>
                <a:cs typeface="Calibri"/>
              </a:rPr>
              <a:t> entre o prestador de cuidados o e utente e /ou  modo de transmissão de agente </a:t>
            </a:r>
            <a:r>
              <a:rPr lang="pt-PT" sz="2400" dirty="0" err="1" smtClean="0">
                <a:latin typeface="Calibri"/>
                <a:cs typeface="Calibri"/>
              </a:rPr>
              <a:t>infecioso</a:t>
            </a:r>
            <a:r>
              <a:rPr lang="pt-PT" sz="2400" dirty="0" smtClean="0">
                <a:latin typeface="Calibri"/>
                <a:cs typeface="Calibri"/>
              </a:rPr>
              <a:t>.</a:t>
            </a:r>
          </a:p>
          <a:p>
            <a:pPr algn="just">
              <a:buFont typeface="Arial"/>
              <a:buChar char="•"/>
            </a:pPr>
            <a:endParaRPr lang="pt-PT" sz="2400" dirty="0" smtClean="0">
              <a:latin typeface="Calibri"/>
              <a:cs typeface="Calibri"/>
            </a:endParaRPr>
          </a:p>
          <a:p>
            <a:pPr algn="just"/>
            <a:endParaRPr lang="pt-PT" sz="2400" dirty="0" smtClean="0">
              <a:latin typeface="Calibri"/>
              <a:cs typeface="Calibri"/>
            </a:endParaRPr>
          </a:p>
          <a:p>
            <a:pPr algn="just"/>
            <a:r>
              <a:rPr lang="pt-PT" sz="2400" dirty="0" err="1" smtClean="0">
                <a:latin typeface="Calibri"/>
                <a:cs typeface="Calibri"/>
              </a:rPr>
              <a:t>Covid</a:t>
            </a:r>
            <a:r>
              <a:rPr lang="pt-PT" sz="2400" dirty="0" smtClean="0">
                <a:latin typeface="Calibri"/>
                <a:cs typeface="Calibri"/>
              </a:rPr>
              <a:t> 19</a:t>
            </a:r>
          </a:p>
          <a:p>
            <a:pPr algn="just"/>
            <a:endParaRPr lang="pt-PT" sz="2400" dirty="0" smtClean="0">
              <a:latin typeface="Calibri"/>
              <a:cs typeface="Calibri"/>
            </a:endParaRPr>
          </a:p>
          <a:p>
            <a:pPr algn="just">
              <a:buFont typeface="Arial"/>
              <a:buChar char="•"/>
            </a:pPr>
            <a:r>
              <a:rPr lang="pt-PT" sz="2400" dirty="0" smtClean="0">
                <a:latin typeface="Calibri"/>
                <a:cs typeface="Calibri"/>
              </a:rPr>
              <a:t>  transmiss</a:t>
            </a:r>
            <a:r>
              <a:rPr lang="pt-PT" sz="2400" dirty="0" smtClean="0">
                <a:latin typeface="Calibri"/>
                <a:cs typeface="Calibri"/>
              </a:rPr>
              <a:t>ão por gotículas</a:t>
            </a:r>
          </a:p>
          <a:p>
            <a:pPr algn="just">
              <a:buFont typeface="Arial"/>
              <a:buChar char="•"/>
            </a:pPr>
            <a:endParaRPr lang="pt-PT" sz="2400" dirty="0" smtClean="0">
              <a:latin typeface="Calibri"/>
              <a:cs typeface="Calibri"/>
            </a:endParaRPr>
          </a:p>
          <a:p>
            <a:pPr algn="just">
              <a:buFont typeface="Arial"/>
              <a:buChar char="•"/>
            </a:pPr>
            <a:r>
              <a:rPr lang="pt-PT" sz="2400" dirty="0" smtClean="0">
                <a:latin typeface="Calibri"/>
                <a:cs typeface="Calibri"/>
              </a:rPr>
              <a:t> </a:t>
            </a:r>
            <a:r>
              <a:rPr lang="pt-PT" sz="2400" dirty="0" err="1" smtClean="0">
                <a:latin typeface="Calibri"/>
                <a:cs typeface="Calibri"/>
              </a:rPr>
              <a:t>proteção</a:t>
            </a:r>
            <a:r>
              <a:rPr lang="pt-PT" sz="2400" dirty="0" smtClean="0">
                <a:latin typeface="Calibri"/>
                <a:cs typeface="Calibri"/>
              </a:rPr>
              <a:t> adicional na eventualidade da formação </a:t>
            </a:r>
            <a:r>
              <a:rPr lang="pt-PT" sz="2400" dirty="0" err="1" smtClean="0">
                <a:latin typeface="Calibri"/>
                <a:cs typeface="Calibri"/>
              </a:rPr>
              <a:t>aerossois</a:t>
            </a:r>
            <a:r>
              <a:rPr lang="pt-PT" sz="2400" dirty="0" smtClean="0">
                <a:latin typeface="Calibri"/>
                <a:cs typeface="Calibri"/>
              </a:rPr>
              <a:t> </a:t>
            </a:r>
          </a:p>
          <a:p>
            <a:pPr algn="just"/>
            <a:r>
              <a:rPr lang="pt-PT" sz="2400" dirty="0" smtClean="0">
                <a:latin typeface="Calibri"/>
                <a:cs typeface="Calibri"/>
              </a:rPr>
              <a:t>												(máscaraP2/respirador) </a:t>
            </a:r>
            <a:endParaRPr lang="pt-PT" sz="2400" dirty="0" smtClean="0">
              <a:latin typeface="Calibri"/>
              <a:cs typeface="Calibri"/>
            </a:endParaRPr>
          </a:p>
          <a:p>
            <a:pPr>
              <a:spcAft>
                <a:spcPts val="3000"/>
              </a:spcAft>
            </a:pPr>
            <a:endParaRPr lang="pt-PT" sz="2400" dirty="0" smtClean="0">
              <a:latin typeface="Calibri"/>
              <a:cs typeface="Calibri"/>
            </a:endParaRPr>
          </a:p>
          <a:p>
            <a:pPr marL="285750" indent="-285750">
              <a:spcAft>
                <a:spcPts val="3000"/>
              </a:spcAft>
              <a:buFont typeface="Wingdings" panose="05000000000000000000" pitchFamily="2" charset="2"/>
              <a:buChar char="ü"/>
            </a:pPr>
            <a:endParaRPr lang="pt-PT" sz="2400" dirty="0" smtClean="0">
              <a:latin typeface="Calibri"/>
              <a:cs typeface="Calibri"/>
            </a:endParaRPr>
          </a:p>
          <a:p>
            <a:pPr>
              <a:spcAft>
                <a:spcPts val="3000"/>
              </a:spcAft>
            </a:pPr>
            <a:endParaRPr lang="pt-PT" sz="2400" dirty="0">
              <a:latin typeface="Calibri"/>
              <a:cs typeface="Calibri"/>
            </a:endParaRPr>
          </a:p>
          <a:p>
            <a:pPr>
              <a:spcAft>
                <a:spcPts val="3000"/>
              </a:spcAft>
            </a:pPr>
            <a:endParaRPr lang="pt-PT" sz="2400" dirty="0" smtClean="0">
              <a:latin typeface="Calibri"/>
              <a:cs typeface="Calibri"/>
            </a:endParaRPr>
          </a:p>
          <a:p>
            <a:pPr>
              <a:spcAft>
                <a:spcPts val="3000"/>
              </a:spcAft>
            </a:pPr>
            <a:endParaRPr lang="pt-PT"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a de ecrã 2019-05-17, às 18.25.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312" y="16937"/>
            <a:ext cx="1990278" cy="103292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7917" t="14649" r="2638" b="25778"/>
          <a:stretch/>
        </p:blipFill>
        <p:spPr bwMode="auto">
          <a:xfrm>
            <a:off x="2483768" y="1280208"/>
            <a:ext cx="1995525" cy="188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5671" y="4005064"/>
            <a:ext cx="1490464" cy="187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7170" y="1196752"/>
            <a:ext cx="10668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1157" y="1362410"/>
            <a:ext cx="23717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64203"/>
            <a:ext cx="2189083" cy="16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4252" t="15893" r="9080" b="38160"/>
          <a:stretch/>
        </p:blipFill>
        <p:spPr bwMode="auto">
          <a:xfrm>
            <a:off x="4499431" y="3163876"/>
            <a:ext cx="2232809" cy="27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84" name="Group 36"/>
          <p:cNvGraphicFramePr>
            <a:graphicFrameLocks noGrp="1"/>
          </p:cNvGraphicFramePr>
          <p:nvPr/>
        </p:nvGraphicFramePr>
        <p:xfrm>
          <a:off x="431801" y="571502"/>
          <a:ext cx="11201400" cy="5927122"/>
        </p:xfrm>
        <a:graphic>
          <a:graphicData uri="http://schemas.openxmlformats.org/drawingml/2006/table">
            <a:tbl>
              <a:tblPr/>
              <a:tblGrid>
                <a:gridCol w="2537514"/>
                <a:gridCol w="566776"/>
                <a:gridCol w="309347"/>
                <a:gridCol w="2721391"/>
                <a:gridCol w="5066372"/>
              </a:tblGrid>
              <a:tr h="6079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Tipo de máscaras</a:t>
                      </a:r>
                    </a:p>
                  </a:txBody>
                  <a:tcPr marL="121928" marR="121928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Indicações</a:t>
                      </a:r>
                    </a:p>
                  </a:txBody>
                  <a:tcPr marL="121928" marR="121928" marT="45722" marB="45722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9871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P1 (CIRÚRGICAS)</a:t>
                      </a:r>
                      <a:endParaRPr kumimoji="0" lang="pt-P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1928" marR="121928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1928" marR="121928" marT="45722" marB="45722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1928" marR="121928" marT="45722" marB="45722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1928" marR="121928" marT="45722" marB="45722" horzOverflow="overflow">
                    <a:lnL>
                      <a:noFill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protecção básica (boca </a:t>
                      </a: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e </a:t>
                      </a: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nariz)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utilizadas para </a:t>
                      </a:r>
                      <a:r>
                        <a:rPr kumimoji="0" lang="pt-P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proteç</a:t>
                      </a:r>
                      <a:r>
                        <a:rPr kumimoji="0" lang="pt-P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ão</a:t>
                      </a: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contra a </a:t>
                      </a: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transmissão </a:t>
                      </a: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por </a:t>
                      </a: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gotículas (</a:t>
                      </a:r>
                      <a:r>
                        <a:rPr lang="pt-PT" sz="1600" dirty="0" err="1" smtClean="0">
                          <a:effectLst/>
                          <a:latin typeface="Calibri"/>
                          <a:cs typeface="Calibri"/>
                        </a:rPr>
                        <a:t>contato</a:t>
                      </a:r>
                      <a:r>
                        <a:rPr lang="pt-PT" sz="1600" dirty="0" smtClean="0">
                          <a:effectLst/>
                          <a:latin typeface="Calibri"/>
                          <a:cs typeface="Calibri"/>
                        </a:rPr>
                        <a:t> próximo</a:t>
                      </a:r>
                      <a:r>
                        <a:rPr lang="pt-PT" sz="1600" baseline="0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pt-PT" sz="1600" dirty="0" smtClean="0">
                          <a:effectLst/>
                          <a:latin typeface="Calibri"/>
                          <a:cs typeface="Calibri"/>
                        </a:rPr>
                        <a:t>&lt;1m), por utentes </a:t>
                      </a:r>
                      <a:r>
                        <a:rPr lang="pt-PT" sz="1600" dirty="0" err="1" smtClean="0">
                          <a:effectLst/>
                          <a:latin typeface="Calibri"/>
                          <a:cs typeface="Calibri"/>
                        </a:rPr>
                        <a:t>infetados</a:t>
                      </a:r>
                      <a:r>
                        <a:rPr lang="pt-PT" sz="1600" dirty="0" smtClean="0">
                          <a:effectLst/>
                          <a:latin typeface="Calibri"/>
                          <a:cs typeface="Calibri"/>
                        </a:rPr>
                        <a:t> /colonizados, através da fala, tosse, espirro;</a:t>
                      </a: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utilizaç</a:t>
                      </a: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ão</a:t>
                      </a: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p</a:t>
                      </a:r>
                      <a:r>
                        <a:rPr lang="pt-PT" sz="1600" dirty="0" smtClean="0">
                          <a:effectLst/>
                          <a:latin typeface="Calibri"/>
                          <a:cs typeface="Calibri"/>
                        </a:rPr>
                        <a:t>elos profissionais de saúde e pelas visitas para </a:t>
                      </a:r>
                      <a:r>
                        <a:rPr lang="pt-PT" sz="1600" dirty="0" err="1" smtClean="0">
                          <a:effectLst/>
                          <a:latin typeface="Calibri"/>
                          <a:cs typeface="Calibri"/>
                        </a:rPr>
                        <a:t>proteção</a:t>
                      </a:r>
                      <a:r>
                        <a:rPr lang="pt-PT" sz="1600" dirty="0" smtClean="0">
                          <a:effectLst/>
                          <a:latin typeface="Calibri"/>
                          <a:cs typeface="Calibri"/>
                        </a:rPr>
                        <a:t> contra gotículas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utilizaç</a:t>
                      </a: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ão p</a:t>
                      </a:r>
                      <a:r>
                        <a:rPr lang="pt-PT" sz="1600" u="none" dirty="0" smtClean="0">
                          <a:effectLst/>
                          <a:latin typeface="Calibri"/>
                          <a:cs typeface="Calibri"/>
                        </a:rPr>
                        <a:t>elos utentes </a:t>
                      </a:r>
                      <a:r>
                        <a:rPr lang="pt-PT" sz="1600" u="none" dirty="0" err="1" smtClean="0">
                          <a:effectLst/>
                          <a:latin typeface="Calibri"/>
                          <a:cs typeface="Calibri"/>
                        </a:rPr>
                        <a:t>infetados</a:t>
                      </a:r>
                      <a:r>
                        <a:rPr lang="pt-PT" sz="1600" u="none" dirty="0" smtClean="0">
                          <a:effectLst/>
                          <a:latin typeface="Calibri"/>
                          <a:cs typeface="Calibri"/>
                        </a:rPr>
                        <a:t> /colonizados, para </a:t>
                      </a:r>
                      <a:r>
                        <a:rPr lang="pt-PT" sz="1600" u="none" dirty="0" err="1" smtClean="0">
                          <a:effectLst/>
                          <a:latin typeface="Calibri"/>
                          <a:cs typeface="Calibri"/>
                        </a:rPr>
                        <a:t>proteção</a:t>
                      </a:r>
                      <a:r>
                        <a:rPr lang="pt-PT" sz="1600" u="none" dirty="0" smtClean="0">
                          <a:effectLst/>
                          <a:latin typeface="Calibri"/>
                          <a:cs typeface="Calibri"/>
                        </a:rPr>
                        <a:t> de outras pessoas</a:t>
                      </a:r>
                      <a:r>
                        <a:rPr lang="pt-PT" sz="1600" u="none" baseline="0" dirty="0" smtClean="0">
                          <a:effectLst/>
                          <a:latin typeface="Calibri"/>
                          <a:cs typeface="Calibri"/>
                        </a:rPr>
                        <a:t> (barreira)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endParaRPr lang="pt-PT" sz="1600" u="none" baseline="0" dirty="0" smtClean="0"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pt-PT" sz="1600" u="none" baseline="0" dirty="0" smtClean="0">
                          <a:effectLst/>
                          <a:latin typeface="Calibri"/>
                          <a:cs typeface="Calibri"/>
                        </a:rPr>
                        <a:t> procedimentos ass</a:t>
                      </a:r>
                      <a:r>
                        <a:rPr lang="pt-PT" sz="1600" u="none" baseline="0" dirty="0" smtClean="0">
                          <a:effectLst/>
                          <a:latin typeface="Calibri"/>
                          <a:cs typeface="Calibri"/>
                        </a:rPr>
                        <a:t>épticos</a:t>
                      </a:r>
                      <a:r>
                        <a:rPr lang="pt-PT" sz="1600" u="none" baseline="0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1928" marR="121928" marT="45722" marB="45722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801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1928" marR="121928"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1928" marR="121928" marT="45722" marB="45722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1928" marR="121928" marT="45722" marB="45722" horzOverflow="overflow">
                    <a:lnL>
                      <a:noFill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Batang" pitchFamily="18" charset="-127"/>
                        <a:cs typeface="Calibri"/>
                      </a:endParaRPr>
                    </a:p>
                  </a:txBody>
                  <a:tcPr marL="121928" marR="121928" marT="45722" marB="45722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5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FFP2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(carimbo na face inferior)</a:t>
                      </a:r>
                    </a:p>
                  </a:txBody>
                  <a:tcPr marL="121928" marR="121928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Têm obrigatoriamente um </a:t>
                      </a:r>
                      <a:r>
                        <a:rPr lang="pt-PT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carimbo</a:t>
                      </a:r>
                      <a:r>
                        <a:rPr lang="pt-PT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com a norma europeia e/ou a sinalização FFP2.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1928" marR="121928" marT="45722" marB="45722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Batang" pitchFamily="18" charset="-127"/>
                          <a:cs typeface="Calibri"/>
                        </a:rPr>
                        <a:t> Alta </a:t>
                      </a: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Batang" pitchFamily="18" charset="-127"/>
                          <a:cs typeface="Calibri"/>
                        </a:rPr>
                        <a:t>filtragem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Batang" pitchFamily="18" charset="-127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Batang" pitchFamily="18" charset="-127"/>
                          <a:cs typeface="Calibri"/>
                        </a:rPr>
                        <a:t> Protecção </a:t>
                      </a: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Batang" pitchFamily="18" charset="-127"/>
                          <a:cs typeface="Calibri"/>
                        </a:rPr>
                        <a:t>boca e nariz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Batang" pitchFamily="18" charset="-127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Batang" pitchFamily="18" charset="-127"/>
                          <a:cs typeface="Calibri"/>
                        </a:rPr>
                        <a:t> Isolamentos </a:t>
                      </a: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Batang" pitchFamily="18" charset="-127"/>
                          <a:cs typeface="Calibri"/>
                        </a:rPr>
                        <a:t>com via de transmissão por </a:t>
                      </a: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Batang" pitchFamily="18" charset="-127"/>
                          <a:cs typeface="Calibri"/>
                        </a:rPr>
                        <a:t>aerossol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Batang" pitchFamily="18" charset="-127"/>
                          <a:cs typeface="Calibri"/>
                        </a:rPr>
                        <a:t>(varicela, TB, sarampo)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Batang" pitchFamily="18" charset="-127"/>
                        <a:cs typeface="Calibr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pt-PT" sz="1600" dirty="0" smtClean="0">
                          <a:effectLst/>
                          <a:latin typeface="Calibri"/>
                          <a:cs typeface="Calibri"/>
                        </a:rPr>
                        <a:t> Não está preconizado o seu uso pelos utentes (estes devem usar máscaras cirúrgicas)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Batang" pitchFamily="18" charset="-127"/>
                        <a:cs typeface="Calibri"/>
                      </a:endParaRPr>
                    </a:p>
                  </a:txBody>
                  <a:tcPr marL="121928" marR="121928" marT="45722" marB="45722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59" name="Picture 22" descr="mascara-de-3-camadas-com-tiras-220758n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6533" y="18542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0" name="Picture 5" descr="hsmc00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1866900"/>
            <a:ext cx="139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1" name="Picture 5" descr="hsmc00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1233" y="4419600"/>
            <a:ext cx="1483784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1023938" y="-108465"/>
            <a:ext cx="9720262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4000" b="0" i="0" u="none" strike="noStrike" kern="1200" cap="all" spc="10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81000" y="1181100"/>
            <a:ext cx="11277600" cy="38101"/>
          </a:xfrm>
          <a:prstGeom prst="line">
            <a:avLst/>
          </a:prstGeom>
          <a:ln>
            <a:solidFill>
              <a:srgbClr val="8500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1023938" y="-108465"/>
            <a:ext cx="9720262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0" i="0" u="none" strike="noStrike" kern="1200" cap="all" spc="10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EPI</a:t>
            </a:r>
            <a:endParaRPr kumimoji="0" lang="pt-PT" sz="4000" b="0" i="0" u="none" strike="noStrike" kern="1200" cap="all" spc="10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45052" y="1037161"/>
            <a:ext cx="10109200" cy="16934"/>
          </a:xfrm>
          <a:prstGeom prst="line">
            <a:avLst/>
          </a:prstGeom>
          <a:ln>
            <a:solidFill>
              <a:srgbClr val="8500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ptura de ecrã 2020-02-01, às 17.42.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989284"/>
            <a:ext cx="5435600" cy="38209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24400" y="264371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1" hangingPunct="1"/>
            <a:r>
              <a:rPr lang="pt-PT" sz="2400" dirty="0" smtClean="0">
                <a:solidFill>
                  <a:srgbClr val="000000"/>
                </a:solidFill>
                <a:latin typeface="Calibri"/>
                <a:ea typeface="Batang" pitchFamily="18" charset="-127"/>
                <a:cs typeface="Calibri"/>
              </a:rPr>
              <a:t>Alta filtragem</a:t>
            </a:r>
          </a:p>
          <a:p>
            <a:pPr lvl="0" defTabSz="914400" eaLnBrk="1" hangingPunct="1"/>
            <a:r>
              <a:rPr lang="pt-PT" sz="2400" dirty="0" smtClean="0">
                <a:solidFill>
                  <a:srgbClr val="000000"/>
                </a:solidFill>
                <a:latin typeface="Calibri"/>
                <a:ea typeface="Batang" pitchFamily="18" charset="-127"/>
                <a:cs typeface="Calibri"/>
              </a:rPr>
              <a:t>Maior factor de </a:t>
            </a:r>
            <a:r>
              <a:rPr lang="pt-PT" sz="2400" dirty="0" err="1" smtClean="0">
                <a:solidFill>
                  <a:srgbClr val="000000"/>
                </a:solidFill>
                <a:latin typeface="Calibri"/>
                <a:ea typeface="Batang" pitchFamily="18" charset="-127"/>
                <a:cs typeface="Calibri"/>
              </a:rPr>
              <a:t>proteção</a:t>
            </a:r>
            <a:endParaRPr lang="pt-PT" sz="2400" dirty="0" smtClean="0">
              <a:solidFill>
                <a:srgbClr val="000000"/>
              </a:solidFill>
              <a:latin typeface="Calibri"/>
              <a:ea typeface="Batang" pitchFamily="18" charset="-127"/>
              <a:cs typeface="Calibri"/>
            </a:endParaRPr>
          </a:p>
          <a:p>
            <a:pPr lvl="0" defTabSz="914400" eaLnBrk="1" hangingPunct="1"/>
            <a:r>
              <a:rPr lang="pt-PT" sz="2400" dirty="0" smtClean="0">
                <a:solidFill>
                  <a:srgbClr val="000000"/>
                </a:solidFill>
                <a:latin typeface="Calibri"/>
                <a:ea typeface="Batang" pitchFamily="18" charset="-127"/>
                <a:cs typeface="Calibri"/>
              </a:rPr>
              <a:t>Protecção boca e nariz</a:t>
            </a:r>
          </a:p>
          <a:p>
            <a:pPr lvl="0" defTabSz="914400" eaLnBrk="1" hangingPunct="1"/>
            <a:endParaRPr lang="pt-PT" sz="2400" dirty="0" smtClean="0">
              <a:solidFill>
                <a:srgbClr val="000000"/>
              </a:solidFill>
              <a:latin typeface="Calibri"/>
              <a:ea typeface="Batang" pitchFamily="18" charset="-127"/>
              <a:cs typeface="Calibri"/>
            </a:endParaRPr>
          </a:p>
          <a:p>
            <a:pPr lvl="0" defTabSz="914400" eaLnBrk="1" hangingPunct="1"/>
            <a:r>
              <a:rPr lang="pt-PT" sz="2400" dirty="0" smtClean="0">
                <a:solidFill>
                  <a:srgbClr val="000000"/>
                </a:solidFill>
                <a:latin typeface="Calibri"/>
                <a:ea typeface="Batang" pitchFamily="18" charset="-127"/>
                <a:cs typeface="Calibri"/>
              </a:rPr>
              <a:t>Isolamentos com via de transmissão por aerossol</a:t>
            </a:r>
          </a:p>
          <a:p>
            <a:pPr lvl="0" defTabSz="914400" eaLnBrk="1" hangingPunct="1"/>
            <a:r>
              <a:rPr lang="pt-PT" sz="2400" dirty="0" smtClean="0">
                <a:solidFill>
                  <a:srgbClr val="000000"/>
                </a:solidFill>
                <a:latin typeface="Calibri"/>
                <a:ea typeface="Batang" pitchFamily="18" charset="-127"/>
                <a:cs typeface="Calibri"/>
              </a:rPr>
              <a:t>Não permitem adequada adaptação a indivíduos com barba</a:t>
            </a:r>
          </a:p>
          <a:p>
            <a:pPr lvl="0" defTabSz="914400" eaLnBrk="1" hangingPunct="1"/>
            <a:r>
              <a:rPr lang="pt-PT" sz="2400" dirty="0" smtClean="0">
                <a:solidFill>
                  <a:srgbClr val="000000"/>
                </a:solidFill>
                <a:latin typeface="Calibri"/>
                <a:ea typeface="Batang" pitchFamily="18" charset="-127"/>
                <a:cs typeface="Calibri"/>
              </a:rPr>
              <a:t>Maior esforço respiratório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1879599" y="1809234"/>
            <a:ext cx="393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1" hangingPunct="1"/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RESPIRADOR DE PARTÍCULAS-FFP3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-812800" y="-228600"/>
            <a:ext cx="10972800" cy="1143000"/>
          </a:xfrm>
        </p:spPr>
        <p:txBody>
          <a:bodyPr>
            <a:normAutofit/>
          </a:bodyPr>
          <a:lstStyle/>
          <a:p>
            <a:r>
              <a:rPr lang="pt-PT" sz="2800" dirty="0" smtClean="0"/>
              <a:t>                             </a:t>
            </a:r>
            <a:r>
              <a:rPr lang="pt-PT" sz="3200" dirty="0" smtClean="0"/>
              <a:t>RESPIRADOR P3 - como colocar</a:t>
            </a:r>
            <a:endParaRPr lang="pt-PT" sz="32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685800"/>
            <a:ext cx="1219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0634789" y="6266934"/>
            <a:ext cx="578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56032" defTabSz="914400" eaLnBrk="1" fontAlgn="auto" hangingPunct="1">
              <a:spcBef>
                <a:spcPts val="400"/>
              </a:spcBef>
              <a:spcAft>
                <a:spcPts val="3000"/>
              </a:spcAft>
              <a:buClr>
                <a:schemeClr val="accent1"/>
              </a:buClr>
              <a:buSzPct val="68000"/>
              <a:defRPr/>
            </a:pPr>
            <a:r>
              <a:rPr lang="pt-PT" dirty="0" smtClean="0">
                <a:latin typeface="Calibri"/>
                <a:cs typeface="Calibri"/>
              </a:rPr>
              <a:t>DGS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22300" y="787400"/>
            <a:ext cx="317500" cy="1231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7" descr="Captura de ecrã 2020-02-01, às 17.46.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1085850"/>
            <a:ext cx="6921500" cy="504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-812800" y="-228600"/>
            <a:ext cx="10972800" cy="1143000"/>
          </a:xfrm>
        </p:spPr>
        <p:txBody>
          <a:bodyPr>
            <a:normAutofit/>
          </a:bodyPr>
          <a:lstStyle/>
          <a:p>
            <a:r>
              <a:rPr lang="pt-PT" sz="2800" dirty="0" smtClean="0"/>
              <a:t>                             </a:t>
            </a:r>
            <a:r>
              <a:rPr lang="pt-PT" sz="3200" dirty="0" smtClean="0"/>
              <a:t>RESPIRADOR P3 - como colocar</a:t>
            </a:r>
            <a:endParaRPr lang="pt-PT" sz="32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685800"/>
            <a:ext cx="1219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0634789" y="6266934"/>
            <a:ext cx="578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56032" defTabSz="914400" eaLnBrk="1" fontAlgn="auto" hangingPunct="1">
              <a:spcBef>
                <a:spcPts val="400"/>
              </a:spcBef>
              <a:spcAft>
                <a:spcPts val="3000"/>
              </a:spcAft>
              <a:buClr>
                <a:schemeClr val="accent1"/>
              </a:buClr>
              <a:buSzPct val="68000"/>
              <a:defRPr/>
            </a:pPr>
            <a:r>
              <a:rPr lang="pt-PT" dirty="0" smtClean="0">
                <a:latin typeface="Calibri"/>
                <a:cs typeface="Calibri"/>
              </a:rPr>
              <a:t>DGS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22300" y="787400"/>
            <a:ext cx="317500" cy="1231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Picture 6" descr="Captura de ecrã 2020-02-01, às 17.46.41 - có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99" y="1320800"/>
            <a:ext cx="9269815" cy="438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-812800" y="-228600"/>
            <a:ext cx="10972800" cy="1143000"/>
          </a:xfrm>
        </p:spPr>
        <p:txBody>
          <a:bodyPr>
            <a:normAutofit/>
          </a:bodyPr>
          <a:lstStyle/>
          <a:p>
            <a:r>
              <a:rPr lang="pt-PT" sz="2800" dirty="0" smtClean="0"/>
              <a:t>                             </a:t>
            </a:r>
            <a:r>
              <a:rPr lang="pt-PT" sz="3200" dirty="0" smtClean="0"/>
              <a:t>RESPIRADOR P3 – como retirar</a:t>
            </a:r>
            <a:endParaRPr lang="pt-PT" sz="32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685800"/>
            <a:ext cx="1219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0634789" y="6266934"/>
            <a:ext cx="578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56032" defTabSz="914400" eaLnBrk="1" fontAlgn="auto" hangingPunct="1">
              <a:spcBef>
                <a:spcPts val="400"/>
              </a:spcBef>
              <a:spcAft>
                <a:spcPts val="3000"/>
              </a:spcAft>
              <a:buClr>
                <a:schemeClr val="accent1"/>
              </a:buClr>
              <a:buSzPct val="68000"/>
              <a:defRPr/>
            </a:pPr>
            <a:r>
              <a:rPr lang="pt-PT" dirty="0" smtClean="0">
                <a:latin typeface="Calibri"/>
                <a:cs typeface="Calibri"/>
              </a:rPr>
              <a:t>DGS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812800"/>
            <a:ext cx="2286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0" name="Group 9"/>
          <p:cNvGrpSpPr/>
          <p:nvPr/>
        </p:nvGrpSpPr>
        <p:grpSpPr>
          <a:xfrm>
            <a:off x="0" y="965200"/>
            <a:ext cx="12192000" cy="3531668"/>
            <a:chOff x="0" y="965200"/>
            <a:chExt cx="12192000" cy="3531668"/>
          </a:xfrm>
        </p:grpSpPr>
        <p:pic>
          <p:nvPicPr>
            <p:cNvPr id="6" name="Picture 5" descr="Captura de ecrã 2020-02-01, às 18.46.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361132"/>
              <a:ext cx="12192000" cy="213573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38200" y="965200"/>
              <a:ext cx="228600" cy="10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30200" y="2197100"/>
              <a:ext cx="2032000" cy="26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1023938" y="-108465"/>
            <a:ext cx="9720262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0" i="0" u="none" strike="noStrike" kern="1200" cap="all" spc="10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EPI</a:t>
            </a:r>
            <a:endParaRPr kumimoji="0" lang="pt-PT" sz="4000" b="0" i="0" u="none" strike="noStrike" kern="1200" cap="all" spc="10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45052" y="1037161"/>
            <a:ext cx="10109200" cy="16934"/>
          </a:xfrm>
          <a:prstGeom prst="line">
            <a:avLst/>
          </a:prstGeom>
          <a:ln>
            <a:solidFill>
              <a:srgbClr val="8500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1"/>
          <p:cNvSpPr txBox="1"/>
          <p:nvPr/>
        </p:nvSpPr>
        <p:spPr>
          <a:xfrm>
            <a:off x="1733280" y="1717700"/>
            <a:ext cx="9087120" cy="412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>
                <a:latin typeface="Calibri"/>
                <a:cs typeface="Calibri"/>
              </a:rPr>
              <a:t>Proteção</a:t>
            </a:r>
            <a:r>
              <a:rPr lang="pt-PT" sz="2400" dirty="0" smtClean="0">
                <a:latin typeface="Calibri"/>
                <a:cs typeface="Calibri"/>
              </a:rPr>
              <a:t> Facial</a:t>
            </a:r>
            <a:r>
              <a:rPr lang="pt-PT" sz="2400" dirty="0" smtClean="0">
                <a:latin typeface="Calibri"/>
                <a:cs typeface="Calibri"/>
              </a:rPr>
              <a:t>:</a:t>
            </a:r>
          </a:p>
          <a:p>
            <a:endParaRPr lang="pt-PT" sz="2400" dirty="0" smtClean="0">
              <a:latin typeface="Calibri"/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400" dirty="0" smtClean="0">
                <a:latin typeface="Calibri"/>
                <a:cs typeface="Calibri"/>
              </a:rPr>
              <a:t>A máscara deve tapar o nariz e boca;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400" dirty="0" smtClean="0">
                <a:latin typeface="Calibri"/>
                <a:cs typeface="Calibri"/>
              </a:rPr>
              <a:t>Remover a máscara imediatamente após a </a:t>
            </a:r>
            <a:r>
              <a:rPr lang="pt-PT" sz="2400" dirty="0" err="1" smtClean="0">
                <a:latin typeface="Calibri"/>
                <a:cs typeface="Calibri"/>
              </a:rPr>
              <a:t>atividade</a:t>
            </a:r>
            <a:r>
              <a:rPr lang="pt-PT" sz="2400" dirty="0" smtClean="0">
                <a:latin typeface="Calibri"/>
                <a:cs typeface="Calibri"/>
              </a:rPr>
              <a:t> para a qual é utilizada;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400" dirty="0" smtClean="0">
                <a:latin typeface="Calibri"/>
                <a:cs typeface="Calibri"/>
              </a:rPr>
              <a:t>Remover se estiver húmida ou molhada;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400" dirty="0" smtClean="0">
                <a:latin typeface="Calibri"/>
                <a:cs typeface="Calibri"/>
              </a:rPr>
              <a:t>Não tocar na máscara enquanto estiver a ser utilizada;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400" dirty="0" smtClean="0">
                <a:latin typeface="Calibri"/>
                <a:cs typeface="Calibri"/>
              </a:rPr>
              <a:t>Realizar higiene das mãos</a:t>
            </a:r>
            <a:r>
              <a:rPr lang="pt-PT" sz="2400" dirty="0" smtClean="0">
                <a:latin typeface="Calibri"/>
                <a:cs typeface="Calibri"/>
              </a:rPr>
              <a:t> antes e após </a:t>
            </a:r>
            <a:r>
              <a:rPr lang="pt-PT" sz="2400" dirty="0" smtClean="0">
                <a:latin typeface="Calibri"/>
                <a:cs typeface="Calibri"/>
              </a:rPr>
              <a:t>remover máscara.</a:t>
            </a:r>
            <a:endParaRPr lang="pt-PT"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A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799" y="2895600"/>
            <a:ext cx="270863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064000" y="2858632"/>
            <a:ext cx="7518400" cy="2677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400" dirty="0">
                <a:latin typeface="Calibri"/>
                <a:cs typeface="Calibri"/>
              </a:rPr>
              <a:t>LUVAS SEM HIGIENE DAS MÃOS </a:t>
            </a:r>
          </a:p>
          <a:p>
            <a:pPr algn="ctr">
              <a:spcBef>
                <a:spcPct val="50000"/>
              </a:spcBef>
            </a:pPr>
            <a:endParaRPr lang="pt-PT" sz="2400" dirty="0"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endParaRPr lang="pt-PT" sz="2400" dirty="0"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pt-PT" sz="2400" dirty="0">
                <a:latin typeface="Calibri"/>
                <a:cs typeface="Calibri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pt-PT" sz="2400" dirty="0">
                <a:latin typeface="Calibri"/>
                <a:cs typeface="Calibri"/>
              </a:rPr>
              <a:t>TRANSMISSÃO DE MICRORGANISMOS</a:t>
            </a:r>
          </a:p>
        </p:txBody>
      </p:sp>
      <p:pic>
        <p:nvPicPr>
          <p:cNvPr id="9" name="Marcador de Posição de Conteúdo 8" descr="palavras_avis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8799" y="3505200"/>
            <a:ext cx="171172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609600" y="1485900"/>
            <a:ext cx="10972800" cy="957072"/>
          </a:xfrm>
        </p:spPr>
        <p:txBody>
          <a:bodyPr>
            <a:normAutofit/>
          </a:bodyPr>
          <a:lstStyle/>
          <a:p>
            <a:r>
              <a:rPr lang="pt-PT" sz="2400" dirty="0" smtClean="0">
                <a:latin typeface="Calibri"/>
                <a:cs typeface="Calibri"/>
              </a:rPr>
              <a:t>Proceder à higienização das mãos </a:t>
            </a:r>
            <a:r>
              <a:rPr lang="pt-PT" sz="2400" u="sng" dirty="0" smtClean="0">
                <a:latin typeface="Calibri"/>
                <a:cs typeface="Calibri"/>
              </a:rPr>
              <a:t>ANTES E DEPOIS </a:t>
            </a:r>
            <a:r>
              <a:rPr lang="pt-PT" sz="2400" dirty="0" smtClean="0">
                <a:latin typeface="Calibri"/>
                <a:cs typeface="Calibri"/>
              </a:rPr>
              <a:t>do uso de luvas</a:t>
            </a:r>
            <a:endParaRPr lang="pt-PT" sz="2400" dirty="0">
              <a:latin typeface="Calibri"/>
              <a:cs typeface="Calibri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023938" y="-108465"/>
            <a:ext cx="9720262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0" i="0" u="none" strike="noStrike" kern="1200" cap="all" spc="10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EPI</a:t>
            </a:r>
            <a:endParaRPr kumimoji="0" lang="pt-PT" sz="4000" b="0" i="0" u="none" strike="noStrike" kern="1200" cap="all" spc="10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45052" y="1151461"/>
            <a:ext cx="10109200" cy="16934"/>
          </a:xfrm>
          <a:prstGeom prst="line">
            <a:avLst/>
          </a:prstGeom>
          <a:ln>
            <a:solidFill>
              <a:srgbClr val="8500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23938" y="-108465"/>
            <a:ext cx="9720262" cy="1498600"/>
          </a:xfrm>
          <a:prstGeom prst="rect">
            <a:avLst/>
          </a:prstGeom>
        </p:spPr>
        <p:txBody>
          <a:bodyPr/>
          <a:lstStyle/>
          <a:p>
            <a:r>
              <a:rPr lang="pt-PT" sz="4000" dirty="0" smtClean="0">
                <a:latin typeface="Calibri"/>
                <a:cs typeface="Calibri"/>
              </a:rPr>
              <a:t>sumário</a:t>
            </a:r>
            <a:endParaRPr lang="pt-PT" sz="4000" dirty="0">
              <a:latin typeface="Calibri"/>
              <a:cs typeface="Calibri"/>
            </a:endParaRPr>
          </a:p>
        </p:txBody>
      </p:sp>
      <p:pic>
        <p:nvPicPr>
          <p:cNvPr id="5" name="Picture 4" descr="Captura de ecrã 2019-05-17, às 18.25.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312" y="16937"/>
            <a:ext cx="1990278" cy="103292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45052" y="1151461"/>
            <a:ext cx="10109200" cy="16934"/>
          </a:xfrm>
          <a:prstGeom prst="line">
            <a:avLst/>
          </a:prstGeom>
          <a:ln>
            <a:solidFill>
              <a:srgbClr val="8500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 txBox="1">
            <a:spLocks/>
          </p:cNvSpPr>
          <p:nvPr/>
        </p:nvSpPr>
        <p:spPr>
          <a:xfrm>
            <a:off x="1028700" y="8082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65760" indent="-256032" defTabSz="914400" eaLnBrk="1" fontAlgn="auto" hangingPunct="1">
              <a:spcBef>
                <a:spcPts val="400"/>
              </a:spcBef>
              <a:spcAft>
                <a:spcPts val="300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PT" sz="2800" dirty="0" smtClean="0">
                <a:latin typeface="Calibri"/>
                <a:cs typeface="Calibri"/>
              </a:rPr>
              <a:t>Higiene das mãos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pt-PT" sz="2800" dirty="0" smtClean="0">
                <a:latin typeface="Calibri"/>
                <a:cs typeface="Calibri"/>
              </a:rPr>
              <a:t>Medidas de Etiqueta respirat</a:t>
            </a:r>
            <a:r>
              <a:rPr lang="pt-PT" sz="2800" dirty="0" smtClean="0">
                <a:latin typeface="Calibri"/>
                <a:cs typeface="Calibri"/>
              </a:rPr>
              <a:t>ória</a:t>
            </a:r>
            <a:r>
              <a:rPr lang="pt-PT" sz="2800" dirty="0" smtClean="0">
                <a:latin typeface="Calibri"/>
                <a:cs typeface="Calibri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pt-PT" sz="2800" dirty="0" smtClean="0">
                <a:latin typeface="Calibri"/>
                <a:cs typeface="Calibri"/>
              </a:rPr>
              <a:t>EPI Covid19</a:t>
            </a: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-812800" y="-228600"/>
            <a:ext cx="10972800" cy="1143000"/>
          </a:xfrm>
        </p:spPr>
        <p:txBody>
          <a:bodyPr>
            <a:normAutofit/>
          </a:bodyPr>
          <a:lstStyle/>
          <a:p>
            <a:r>
              <a:rPr lang="pt-PT" sz="2800" dirty="0" smtClean="0"/>
              <a:t>                             </a:t>
            </a:r>
            <a:r>
              <a:rPr lang="pt-PT" sz="3200" dirty="0" smtClean="0"/>
              <a:t>EPI- como colocar?</a:t>
            </a:r>
            <a:endParaRPr lang="pt-PT" sz="32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685800"/>
            <a:ext cx="1219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7917" t="14649" r="2638" b="25778"/>
          <a:stretch/>
        </p:blipFill>
        <p:spPr bwMode="auto">
          <a:xfrm>
            <a:off x="7668344" y="1634760"/>
            <a:ext cx="1338891" cy="126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3455" y="1327379"/>
            <a:ext cx="1490464" cy="187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287" y="4353314"/>
            <a:ext cx="10668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1788"/>
          <a:stretch/>
        </p:blipFill>
        <p:spPr bwMode="auto">
          <a:xfrm>
            <a:off x="7452320" y="4257279"/>
            <a:ext cx="1513596" cy="140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9628" y="4018408"/>
            <a:ext cx="1651744" cy="16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7661" t="14306" r="9425" b="66790"/>
          <a:stretch/>
        </p:blipFill>
        <p:spPr bwMode="auto">
          <a:xfrm>
            <a:off x="3611845" y="1554269"/>
            <a:ext cx="1114404" cy="131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7661" t="14306" r="9425" b="66790"/>
          <a:stretch/>
        </p:blipFill>
        <p:spPr bwMode="auto">
          <a:xfrm>
            <a:off x="6121892" y="4385925"/>
            <a:ext cx="1114404" cy="131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eta para a direita 2"/>
          <p:cNvSpPr/>
          <p:nvPr/>
        </p:nvSpPr>
        <p:spPr>
          <a:xfrm>
            <a:off x="3395821" y="2210252"/>
            <a:ext cx="216024" cy="24012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eta para a direita 16"/>
          <p:cNvSpPr/>
          <p:nvPr/>
        </p:nvSpPr>
        <p:spPr>
          <a:xfrm>
            <a:off x="4904816" y="2266681"/>
            <a:ext cx="216024" cy="24012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eta para a direita 17"/>
          <p:cNvSpPr/>
          <p:nvPr/>
        </p:nvSpPr>
        <p:spPr>
          <a:xfrm>
            <a:off x="7236296" y="2289172"/>
            <a:ext cx="216024" cy="24012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Seta para a direita 18"/>
          <p:cNvSpPr/>
          <p:nvPr/>
        </p:nvSpPr>
        <p:spPr>
          <a:xfrm>
            <a:off x="3262134" y="5085179"/>
            <a:ext cx="216024" cy="24012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Seta para a direita 19"/>
          <p:cNvSpPr/>
          <p:nvPr/>
        </p:nvSpPr>
        <p:spPr>
          <a:xfrm>
            <a:off x="5640116" y="5041908"/>
            <a:ext cx="216024" cy="24012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Seta para a direita 20"/>
          <p:cNvSpPr/>
          <p:nvPr/>
        </p:nvSpPr>
        <p:spPr>
          <a:xfrm>
            <a:off x="7452320" y="5181143"/>
            <a:ext cx="216024" cy="24012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4252" t="15893" r="9080" b="38160"/>
          <a:stretch/>
        </p:blipFill>
        <p:spPr bwMode="auto">
          <a:xfrm>
            <a:off x="5418254" y="1308059"/>
            <a:ext cx="1558097" cy="189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-812800" y="-228600"/>
            <a:ext cx="10972800" cy="1143000"/>
          </a:xfrm>
        </p:spPr>
        <p:txBody>
          <a:bodyPr>
            <a:normAutofit/>
          </a:bodyPr>
          <a:lstStyle/>
          <a:p>
            <a:r>
              <a:rPr lang="pt-PT" sz="2800" dirty="0" smtClean="0"/>
              <a:t>                             </a:t>
            </a:r>
            <a:r>
              <a:rPr lang="pt-PT" sz="3200" dirty="0" smtClean="0"/>
              <a:t>EPI- como retirar?</a:t>
            </a:r>
            <a:endParaRPr lang="pt-PT" sz="32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685800"/>
            <a:ext cx="1219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7917" t="14649" r="2638" b="25778"/>
          <a:stretch/>
        </p:blipFill>
        <p:spPr bwMode="auto">
          <a:xfrm>
            <a:off x="5987969" y="3740591"/>
            <a:ext cx="1608368" cy="15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4973" y="1149558"/>
            <a:ext cx="1490464" cy="187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4583" y="3943049"/>
            <a:ext cx="10668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0941" y="1403570"/>
            <a:ext cx="2144266" cy="155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5756" y="3476649"/>
            <a:ext cx="1651744" cy="16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7661" t="14306" r="9425" b="66790"/>
          <a:stretch/>
        </p:blipFill>
        <p:spPr bwMode="auto">
          <a:xfrm>
            <a:off x="920740" y="3833424"/>
            <a:ext cx="1114404" cy="131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7661" t="14306" r="9425" b="66790"/>
          <a:stretch/>
        </p:blipFill>
        <p:spPr bwMode="auto">
          <a:xfrm>
            <a:off x="7797501" y="4026442"/>
            <a:ext cx="1114404" cy="131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Seta para a direita 2"/>
          <p:cNvSpPr/>
          <p:nvPr/>
        </p:nvSpPr>
        <p:spPr>
          <a:xfrm>
            <a:off x="3635896" y="2180759"/>
            <a:ext cx="216024" cy="24012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Seta para a direita 16"/>
          <p:cNvSpPr/>
          <p:nvPr/>
        </p:nvSpPr>
        <p:spPr>
          <a:xfrm>
            <a:off x="5663932" y="2088860"/>
            <a:ext cx="216024" cy="24012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1" name="Seta para a direita 17"/>
          <p:cNvSpPr/>
          <p:nvPr/>
        </p:nvSpPr>
        <p:spPr>
          <a:xfrm>
            <a:off x="8138679" y="2302254"/>
            <a:ext cx="216024" cy="24012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2" name="Seta para a direita 18"/>
          <p:cNvSpPr/>
          <p:nvPr/>
        </p:nvSpPr>
        <p:spPr>
          <a:xfrm>
            <a:off x="2057432" y="4442296"/>
            <a:ext cx="216024" cy="24012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Seta para a direita 19"/>
          <p:cNvSpPr/>
          <p:nvPr/>
        </p:nvSpPr>
        <p:spPr>
          <a:xfrm>
            <a:off x="4162892" y="4537568"/>
            <a:ext cx="216024" cy="24012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Seta para a direita 20"/>
          <p:cNvSpPr/>
          <p:nvPr/>
        </p:nvSpPr>
        <p:spPr>
          <a:xfrm>
            <a:off x="5734984" y="4496210"/>
            <a:ext cx="216024" cy="24012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Seta para a direita 21"/>
          <p:cNvSpPr/>
          <p:nvPr/>
        </p:nvSpPr>
        <p:spPr>
          <a:xfrm>
            <a:off x="7596337" y="4785185"/>
            <a:ext cx="216024" cy="24012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4252" t="15893" r="9080" b="38160"/>
          <a:stretch/>
        </p:blipFill>
        <p:spPr bwMode="auto">
          <a:xfrm>
            <a:off x="6368628" y="1281525"/>
            <a:ext cx="1719827" cy="209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290638" y="2304535"/>
            <a:ext cx="9720262" cy="1498600"/>
          </a:xfrm>
          <a:prstGeom prst="rect">
            <a:avLst/>
          </a:prstGeom>
        </p:spPr>
        <p:txBody>
          <a:bodyPr/>
          <a:lstStyle/>
          <a:p>
            <a:r>
              <a:rPr lang="pt-PT" sz="4000" dirty="0" smtClean="0">
                <a:latin typeface="Calibri"/>
                <a:cs typeface="Calibri"/>
              </a:rPr>
              <a:t>HIGIENE DAS M</a:t>
            </a:r>
            <a:r>
              <a:rPr lang="pt-PT" sz="4000" dirty="0" smtClean="0">
                <a:latin typeface="Calibri"/>
                <a:cs typeface="Calibri"/>
              </a:rPr>
              <a:t>ÃOS</a:t>
            </a:r>
            <a:endParaRPr lang="pt-PT" sz="4000" dirty="0">
              <a:latin typeface="Calibri"/>
              <a:cs typeface="Calibri"/>
            </a:endParaRPr>
          </a:p>
        </p:txBody>
      </p:sp>
      <p:pic>
        <p:nvPicPr>
          <p:cNvPr id="5" name="Picture 4" descr="Captura de ecrã 2019-05-17, às 18.25.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312" y="16937"/>
            <a:ext cx="1990278" cy="103292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89552" y="4047061"/>
            <a:ext cx="10109200" cy="16934"/>
          </a:xfrm>
          <a:prstGeom prst="line">
            <a:avLst/>
          </a:prstGeom>
          <a:ln>
            <a:solidFill>
              <a:srgbClr val="8500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23938" y="-108465"/>
            <a:ext cx="9720262" cy="1498600"/>
          </a:xfrm>
          <a:prstGeom prst="rect">
            <a:avLst/>
          </a:prstGeom>
        </p:spPr>
        <p:txBody>
          <a:bodyPr/>
          <a:lstStyle/>
          <a:p>
            <a:r>
              <a:rPr lang="pt-PT" sz="4000" dirty="0" smtClean="0">
                <a:latin typeface="Calibri"/>
                <a:cs typeface="Calibri"/>
              </a:rPr>
              <a:t>Higiene das mãos</a:t>
            </a:r>
            <a:endParaRPr lang="pt-PT" sz="4000" dirty="0">
              <a:latin typeface="Calibri"/>
              <a:cs typeface="Calibri"/>
            </a:endParaRPr>
          </a:p>
        </p:txBody>
      </p:sp>
      <p:pic>
        <p:nvPicPr>
          <p:cNvPr id="5" name="Picture 4" descr="Captura de ecrã 2019-05-17, às 18.25.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312" y="16937"/>
            <a:ext cx="1990278" cy="103292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45052" y="1151461"/>
            <a:ext cx="10109200" cy="16934"/>
          </a:xfrm>
          <a:prstGeom prst="line">
            <a:avLst/>
          </a:prstGeom>
          <a:ln>
            <a:solidFill>
              <a:srgbClr val="8500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469900" y="1155700"/>
            <a:ext cx="11125200" cy="1295400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t-P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PT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Se quantidade de produto insuficiente e/</a:t>
            </a:r>
            <a:r>
              <a:rPr lang="pt-PT" sz="2400" dirty="0" smtClean="0">
                <a:latin typeface="Calibri"/>
                <a:cs typeface="Calibri"/>
              </a:rPr>
              <a:t> ou técnica ou duração da higiene das mãos inadequadas 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1" lang="pt-PT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1" lang="pt-PT" sz="2400" dirty="0" smtClean="0">
              <a:latin typeface="Calibri"/>
              <a:cs typeface="Calibri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876300" y="5930900"/>
            <a:ext cx="10172700" cy="400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kumimoji="1" lang="pt-PT" altLang="pt-PT" sz="2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 FRICÇÃO COM SOLUÇÃO ALCOÓLICA</a:t>
            </a:r>
            <a:r>
              <a:rPr kumimoji="1" lang="pt-PT" altLang="pt-PT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É </a:t>
            </a:r>
            <a:r>
              <a:rPr kumimoji="1" lang="pt-PT" altLang="pt-PT" sz="2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MAIS </a:t>
            </a:r>
            <a:r>
              <a:rPr kumimoji="1" lang="pt-PT" altLang="pt-PT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EFICAZ QUE A LAVAGEM COM ÁGUA E SABÃO</a:t>
            </a:r>
            <a:endParaRPr lang="pt-PT" altLang="pt-PT" sz="2000" i="1" u="sng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885504" y="4476690"/>
            <a:ext cx="461689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kumimoji="1" lang="en-GB" altLang="pt-PT" sz="2400" b="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higiene</a:t>
            </a:r>
            <a:r>
              <a:rPr kumimoji="1" lang="en-GB" altLang="pt-PT" sz="2400" b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kumimoji="1" lang="en-GB" altLang="pt-PT" sz="2400" b="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das</a:t>
            </a:r>
            <a:r>
              <a:rPr kumimoji="1" lang="en-GB" altLang="pt-PT" sz="2400" b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kumimoji="1" lang="en-GB" altLang="pt-PT" sz="2400" b="0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</a:t>
            </a:r>
            <a:r>
              <a:rPr kumimoji="1" lang="en-GB" altLang="pt-PT" sz="2400" b="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ãos</a:t>
            </a:r>
            <a:r>
              <a:rPr kumimoji="1" lang="en-GB" altLang="pt-PT" sz="2400" b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kumimoji="1" lang="en-GB" altLang="pt-PT" sz="2400" b="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não</a:t>
            </a:r>
            <a:r>
              <a:rPr kumimoji="1" lang="en-GB" altLang="pt-PT" sz="2400" b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kumimoji="1" lang="en-GB" altLang="pt-PT" sz="2400" b="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eficaz</a:t>
            </a:r>
            <a:endParaRPr kumimoji="1" lang="en-GB" altLang="pt-PT" sz="2400" b="0" dirty="0" smtClean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eaLnBrk="1" hangingPunct="1"/>
            <a:endParaRPr lang="pt-PT" altLang="pt-PT" sz="2400" dirty="0">
              <a:solidFill>
                <a:srgbClr val="FF3300"/>
              </a:solidFill>
              <a:latin typeface="Calibri"/>
              <a:cs typeface="Calibri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98031" y="2046288"/>
            <a:ext cx="6155169" cy="92551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ctr">
              <a:spcBef>
                <a:spcPct val="0"/>
              </a:spcBef>
              <a:buFontTx/>
              <a:buNone/>
            </a:pPr>
            <a:endParaRPr kumimoji="1" lang="pt-PT" altLang="pt-PT" sz="2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55600" indent="-355600" algn="ctr">
              <a:spcBef>
                <a:spcPct val="0"/>
              </a:spcBef>
              <a:buFontTx/>
              <a:buNone/>
            </a:pPr>
            <a:r>
              <a:rPr kumimoji="1" lang="pt-PT" altLang="pt-PT" sz="2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marL="355600" indent="-355600" algn="ctr">
              <a:spcBef>
                <a:spcPct val="0"/>
              </a:spcBef>
              <a:buFontTx/>
              <a:buNone/>
            </a:pPr>
            <a:endParaRPr kumimoji="1" lang="pt-PT" altLang="pt-PT" sz="2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55600" indent="-355600" algn="ctr">
              <a:spcBef>
                <a:spcPct val="0"/>
              </a:spcBef>
              <a:buFontTx/>
              <a:buNone/>
            </a:pPr>
            <a:r>
              <a:rPr kumimoji="1" lang="pt-PT" altLang="pt-PT" sz="2400" dirty="0" smtClean="0">
                <a:solidFill>
                  <a:srgbClr val="000000"/>
                </a:solidFill>
                <a:latin typeface="Calibri"/>
                <a:cs typeface="Calibri"/>
              </a:rPr>
              <a:t>mãos contaminadas</a:t>
            </a:r>
          </a:p>
          <a:p>
            <a:pPr marL="355600" indent="-355600" algn="ctr">
              <a:spcBef>
                <a:spcPct val="0"/>
              </a:spcBef>
              <a:buFontTx/>
              <a:buNone/>
            </a:pPr>
            <a:endParaRPr kumimoji="1" lang="pt-PT" altLang="pt-PT" sz="2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55600" indent="-355600" algn="ctr">
              <a:spcBef>
                <a:spcPct val="0"/>
              </a:spcBef>
              <a:buFontTx/>
              <a:buNone/>
            </a:pPr>
            <a:endParaRPr kumimoji="1" lang="pt-PT" altLang="pt-PT" sz="2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55600" indent="-355600">
              <a:spcBef>
                <a:spcPct val="0"/>
              </a:spcBef>
              <a:buFontTx/>
              <a:buNone/>
            </a:pPr>
            <a:r>
              <a:rPr kumimoji="1" lang="pt-PT" altLang="pt-PT" sz="2400" dirty="0" smtClean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</a:p>
          <a:p>
            <a:pPr marL="355600" indent="-355600">
              <a:spcBef>
                <a:spcPct val="0"/>
              </a:spcBef>
              <a:buFontTx/>
              <a:buNone/>
            </a:pPr>
            <a:r>
              <a:rPr kumimoji="1" lang="pt-PT" altLang="pt-PT" sz="2400" dirty="0" smtClean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3124200" y="3594100"/>
            <a:ext cx="533400" cy="762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>
              <a:latin typeface="Calibri"/>
              <a:cs typeface="Calibri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3124200" y="2311400"/>
            <a:ext cx="533400" cy="762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>
              <a:latin typeface="Calibri"/>
              <a:cs typeface="Calibri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 rot="1421152">
            <a:off x="6084180" y="4341320"/>
            <a:ext cx="807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it-IT" altLang="pt-PT" sz="2400" b="0" dirty="0" smtClean="0">
                <a:latin typeface="Calibri"/>
                <a:cs typeface="Calibri"/>
              </a:rPr>
              <a:t> SABA (</a:t>
            </a:r>
            <a:r>
              <a:rPr lang="it-IT" altLang="pt-PT" sz="2400" b="0" dirty="0" err="1" smtClean="0">
                <a:latin typeface="Calibri"/>
                <a:cs typeface="Calibri"/>
              </a:rPr>
              <a:t>solução</a:t>
            </a:r>
            <a:r>
              <a:rPr lang="it-IT" altLang="pt-PT" sz="2400" b="0" dirty="0" smtClean="0">
                <a:latin typeface="Calibri"/>
                <a:cs typeface="Calibri"/>
              </a:rPr>
              <a:t> </a:t>
            </a:r>
            <a:r>
              <a:rPr lang="it-IT" altLang="pt-PT" sz="2400" b="0" dirty="0" err="1" smtClean="0">
                <a:latin typeface="Calibri"/>
                <a:cs typeface="Calibri"/>
              </a:rPr>
              <a:t>antiseptica</a:t>
            </a:r>
            <a:r>
              <a:rPr lang="it-IT" altLang="pt-PT" sz="2400" b="0" dirty="0" smtClean="0">
                <a:latin typeface="Calibri"/>
                <a:cs typeface="Calibri"/>
              </a:rPr>
              <a:t> base </a:t>
            </a:r>
            <a:r>
              <a:rPr lang="it-IT" altLang="pt-PT" sz="2400" b="0" dirty="0" err="1" smtClean="0">
                <a:latin typeface="Calibri"/>
                <a:cs typeface="Calibri"/>
              </a:rPr>
              <a:t>alcoólica</a:t>
            </a:r>
            <a:r>
              <a:rPr lang="it-IT" altLang="pt-PT" sz="2400" b="0" dirty="0" smtClean="0">
                <a:latin typeface="Calibri"/>
                <a:cs typeface="Calibri"/>
              </a:rPr>
              <a:t>): 20-30”</a:t>
            </a:r>
            <a:endParaRPr lang="it-IT" altLang="pt-PT" sz="2400" b="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23938" y="-108465"/>
            <a:ext cx="9720262" cy="1498600"/>
          </a:xfrm>
          <a:prstGeom prst="rect">
            <a:avLst/>
          </a:prstGeom>
        </p:spPr>
        <p:txBody>
          <a:bodyPr/>
          <a:lstStyle/>
          <a:p>
            <a:r>
              <a:rPr lang="pt-PT" sz="4000" smtClean="0">
                <a:latin typeface="Calibri"/>
                <a:cs typeface="Calibri"/>
              </a:rPr>
              <a:t>Higiene das mãos</a:t>
            </a:r>
            <a:endParaRPr lang="pt-PT" sz="4000" dirty="0">
              <a:latin typeface="Calibri"/>
              <a:cs typeface="Calibri"/>
            </a:endParaRPr>
          </a:p>
        </p:txBody>
      </p:sp>
      <p:pic>
        <p:nvPicPr>
          <p:cNvPr id="5" name="Picture 4" descr="Captura de ecrã 2019-05-17, às 18.25.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312" y="16937"/>
            <a:ext cx="1990278" cy="103292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45052" y="1151461"/>
            <a:ext cx="10109200" cy="16934"/>
          </a:xfrm>
          <a:prstGeom prst="line">
            <a:avLst/>
          </a:prstGeom>
          <a:ln>
            <a:solidFill>
              <a:srgbClr val="8500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"/>
          <p:cNvSpPr txBox="1">
            <a:spLocks/>
          </p:cNvSpPr>
          <p:nvPr/>
        </p:nvSpPr>
        <p:spPr>
          <a:xfrm>
            <a:off x="457200" y="1308100"/>
            <a:ext cx="8229600" cy="957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Como fazer ?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8" name="Picture 4" descr="Des-Schritte_1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1995860" y="2133601"/>
            <a:ext cx="1676400" cy="1911427"/>
          </a:xfrm>
          <a:prstGeom prst="rect">
            <a:avLst/>
          </a:prstGeom>
        </p:spPr>
      </p:pic>
      <p:pic>
        <p:nvPicPr>
          <p:cNvPr id="19" name="Picture 5" descr="Des-Schritte_2_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99372" y="2133601"/>
            <a:ext cx="175260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Des-Schritte_3_RG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60084" y="2133600"/>
            <a:ext cx="1752600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1919660" y="3933801"/>
            <a:ext cx="609600" cy="6096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1</a:t>
            </a:r>
            <a:endParaRPr lang="de-DE" sz="2000" dirty="0">
              <a:latin typeface="Calibri"/>
              <a:cs typeface="Calibri"/>
            </a:endParaRPr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4623172" y="3933801"/>
            <a:ext cx="609600" cy="6096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2</a:t>
            </a:r>
            <a:endParaRPr lang="de-DE" sz="2000" dirty="0">
              <a:latin typeface="Calibri"/>
              <a:cs typeface="Calibri"/>
            </a:endParaRPr>
          </a:p>
        </p:txBody>
      </p:sp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7583884" y="3933801"/>
            <a:ext cx="609600" cy="6096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3</a:t>
            </a:r>
            <a:endParaRPr lang="de-DE" sz="2000">
              <a:latin typeface="Calibri"/>
              <a:cs typeface="Calibri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995860" y="4851549"/>
            <a:ext cx="106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PT" altLang="pt-PT" sz="2000" b="1" dirty="0">
                <a:latin typeface="Calibri"/>
                <a:cs typeface="Calibri"/>
              </a:rPr>
              <a:t>Palma com palma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775572" y="4806330"/>
            <a:ext cx="1828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PT" altLang="pt-PT" sz="2000" b="1" dirty="0">
                <a:latin typeface="Calibri"/>
                <a:cs typeface="Calibri"/>
              </a:rPr>
              <a:t>Palma direita por cima do dorso esquerdo e vice-versa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7736284" y="4792936"/>
            <a:ext cx="152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2000" b="1" dirty="0">
                <a:latin typeface="Calibri"/>
                <a:cs typeface="Calibri"/>
              </a:rPr>
              <a:t>Palma com palma com dedos interligados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23938" y="-108465"/>
            <a:ext cx="9720262" cy="1498600"/>
          </a:xfrm>
          <a:prstGeom prst="rect">
            <a:avLst/>
          </a:prstGeom>
        </p:spPr>
        <p:txBody>
          <a:bodyPr/>
          <a:lstStyle/>
          <a:p>
            <a:r>
              <a:rPr lang="pt-PT" sz="4000" smtClean="0">
                <a:latin typeface="Calibri"/>
                <a:cs typeface="Calibri"/>
              </a:rPr>
              <a:t>Higiene das mãos</a:t>
            </a:r>
            <a:endParaRPr lang="pt-PT" sz="4000" dirty="0">
              <a:latin typeface="Calibri"/>
              <a:cs typeface="Calibri"/>
            </a:endParaRPr>
          </a:p>
        </p:txBody>
      </p:sp>
      <p:pic>
        <p:nvPicPr>
          <p:cNvPr id="5" name="Picture 4" descr="Captura de ecrã 2019-05-17, às 18.25.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312" y="16937"/>
            <a:ext cx="1990278" cy="103292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45052" y="1151461"/>
            <a:ext cx="10109200" cy="16934"/>
          </a:xfrm>
          <a:prstGeom prst="line">
            <a:avLst/>
          </a:prstGeom>
          <a:ln>
            <a:solidFill>
              <a:srgbClr val="8500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"/>
          <p:cNvSpPr txBox="1">
            <a:spLocks/>
          </p:cNvSpPr>
          <p:nvPr/>
        </p:nvSpPr>
        <p:spPr>
          <a:xfrm>
            <a:off x="457200" y="1308100"/>
            <a:ext cx="8229600" cy="957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Como fazer ?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5" name="Picture 4" descr="Des-Schritte_6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98627" y="2095500"/>
            <a:ext cx="171428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Des-Schritte_5_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99484" y="2095500"/>
            <a:ext cx="171428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Des-Schritte_4_RG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54884" y="2106127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7346226" y="3543300"/>
            <a:ext cx="533400" cy="533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defRPr/>
            </a:pPr>
            <a:r>
              <a:rPr lang="de-DE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4923284" y="3543300"/>
            <a:ext cx="533400" cy="533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defRPr/>
            </a:pPr>
            <a:r>
              <a:rPr lang="de-DE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29" name="Oval 11"/>
          <p:cNvSpPr>
            <a:spLocks noChangeArrowheads="1"/>
          </p:cNvSpPr>
          <p:nvPr/>
        </p:nvSpPr>
        <p:spPr bwMode="auto">
          <a:xfrm>
            <a:off x="2202484" y="3553927"/>
            <a:ext cx="533400" cy="533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defRPr/>
            </a:pPr>
            <a:r>
              <a:rPr lang="de-DE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2050084" y="4460056"/>
            <a:ext cx="1828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PT" sz="2000" b="1" dirty="0">
                <a:latin typeface="Calibri"/>
                <a:cs typeface="Calibri"/>
              </a:rPr>
              <a:t>Costas dos dedos em oposição à palma com os dedos interligados.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5067300" y="4327748"/>
            <a:ext cx="1905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2000" b="1" dirty="0">
                <a:latin typeface="Calibri"/>
                <a:cs typeface="Calibri"/>
              </a:rPr>
              <a:t>Esfregar em rotação o espaço do polegar direito com a palma esquerda e vice-versa.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7429500" y="4327748"/>
            <a:ext cx="1905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PT" altLang="pt-PT" sz="2000" b="1" dirty="0">
                <a:latin typeface="Calibri"/>
                <a:cs typeface="Calibri"/>
              </a:rPr>
              <a:t>Esfregar em rotação, com os dedos juntos, toda a área da palma da mão.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290638" y="2304535"/>
            <a:ext cx="9720262" cy="1498600"/>
          </a:xfrm>
          <a:prstGeom prst="rect">
            <a:avLst/>
          </a:prstGeom>
        </p:spPr>
        <p:txBody>
          <a:bodyPr/>
          <a:lstStyle/>
          <a:p>
            <a:r>
              <a:rPr lang="pt-PT" sz="4000" dirty="0" smtClean="0">
                <a:latin typeface="Calibri"/>
                <a:cs typeface="Calibri"/>
              </a:rPr>
              <a:t>ETIQUETA RESPIRAT</a:t>
            </a:r>
            <a:r>
              <a:rPr lang="pt-PT" sz="4000" dirty="0" smtClean="0">
                <a:latin typeface="Calibri"/>
                <a:cs typeface="Calibri"/>
              </a:rPr>
              <a:t>ÓRIA</a:t>
            </a:r>
            <a:endParaRPr lang="pt-PT" sz="4000" dirty="0">
              <a:latin typeface="Calibri"/>
              <a:cs typeface="Calibri"/>
            </a:endParaRPr>
          </a:p>
        </p:txBody>
      </p:sp>
      <p:pic>
        <p:nvPicPr>
          <p:cNvPr id="5" name="Picture 4" descr="Captura de ecrã 2019-05-17, às 18.25.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312" y="16937"/>
            <a:ext cx="1990278" cy="103292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89552" y="4047061"/>
            <a:ext cx="10109200" cy="16934"/>
          </a:xfrm>
          <a:prstGeom prst="line">
            <a:avLst/>
          </a:prstGeom>
          <a:ln>
            <a:solidFill>
              <a:srgbClr val="8500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23938" y="-108465"/>
            <a:ext cx="9720262" cy="1498600"/>
          </a:xfrm>
          <a:prstGeom prst="rect">
            <a:avLst/>
          </a:prstGeom>
        </p:spPr>
        <p:txBody>
          <a:bodyPr/>
          <a:lstStyle/>
          <a:p>
            <a:r>
              <a:rPr lang="pt-PT" sz="4000" dirty="0" smtClean="0">
                <a:latin typeface="Calibri"/>
                <a:cs typeface="Calibri"/>
              </a:rPr>
              <a:t>Etiqueta respiratória</a:t>
            </a:r>
            <a:endParaRPr lang="pt-PT" sz="4000" dirty="0">
              <a:latin typeface="Calibri"/>
              <a:cs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45052" y="1151461"/>
            <a:ext cx="10109200" cy="16934"/>
          </a:xfrm>
          <a:prstGeom prst="line">
            <a:avLst/>
          </a:prstGeom>
          <a:ln>
            <a:solidFill>
              <a:srgbClr val="8500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IMG_918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1536699"/>
            <a:ext cx="3784600" cy="2206837"/>
          </a:xfrm>
          <a:prstGeom prst="rect">
            <a:avLst/>
          </a:prstGeom>
        </p:spPr>
      </p:pic>
      <p:pic>
        <p:nvPicPr>
          <p:cNvPr id="20" name="Picture 19" descr="IMG_919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700" y="1499927"/>
            <a:ext cx="3873500" cy="2227522"/>
          </a:xfrm>
          <a:prstGeom prst="rect">
            <a:avLst/>
          </a:prstGeom>
        </p:spPr>
      </p:pic>
      <p:pic>
        <p:nvPicPr>
          <p:cNvPr id="21" name="Picture 20" descr="IMG_918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4062975"/>
            <a:ext cx="3962400" cy="2306074"/>
          </a:xfrm>
          <a:prstGeom prst="rect">
            <a:avLst/>
          </a:prstGeom>
        </p:spPr>
      </p:pic>
      <p:pic>
        <p:nvPicPr>
          <p:cNvPr id="22" name="Picture 21" descr="IMG_918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4869" y="4038600"/>
            <a:ext cx="4109531" cy="2387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79538" y="2393435"/>
            <a:ext cx="10126662" cy="1498600"/>
          </a:xfrm>
          <a:prstGeom prst="rect">
            <a:avLst/>
          </a:prstGeom>
        </p:spPr>
        <p:txBody>
          <a:bodyPr/>
          <a:lstStyle/>
          <a:p>
            <a:r>
              <a:rPr lang="pt-PT" sz="4000" dirty="0" smtClean="0">
                <a:latin typeface="Calibri"/>
                <a:cs typeface="Calibri"/>
              </a:rPr>
              <a:t>EPI </a:t>
            </a:r>
            <a:r>
              <a:rPr lang="pt-PT" sz="4000" dirty="0" err="1" smtClean="0">
                <a:latin typeface="Calibri"/>
                <a:cs typeface="Calibri"/>
              </a:rPr>
              <a:t>Covid</a:t>
            </a:r>
            <a:r>
              <a:rPr lang="pt-PT" sz="4000" dirty="0" smtClean="0">
                <a:latin typeface="Calibri"/>
                <a:cs typeface="Calibri"/>
              </a:rPr>
              <a:t> 19</a:t>
            </a:r>
            <a:endParaRPr lang="pt-PT" sz="4000" dirty="0">
              <a:latin typeface="Calibri"/>
              <a:cs typeface="Calibri"/>
            </a:endParaRPr>
          </a:p>
        </p:txBody>
      </p:sp>
      <p:pic>
        <p:nvPicPr>
          <p:cNvPr id="5" name="Picture 4" descr="Captura de ecrã 2019-05-17, às 18.25.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312" y="16937"/>
            <a:ext cx="1990278" cy="103292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89552" y="4047061"/>
            <a:ext cx="10109200" cy="16934"/>
          </a:xfrm>
          <a:prstGeom prst="line">
            <a:avLst/>
          </a:prstGeom>
          <a:ln>
            <a:solidFill>
              <a:srgbClr val="8500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MEDIDAS DE ISOLAMENTO-correcç~pes" id="{EB569B9A-80FB-47D3-9E39-060798485E58}" vid="{1E940485-7371-48B4-8F3F-0BF51669293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MEDIDAS DE ISOLAMENTO-correcç~pes</Template>
  <TotalTime>13300</TotalTime>
  <Words>550</Words>
  <Application>Microsoft Office PowerPoint</Application>
  <PresentationFormat>Custom</PresentationFormat>
  <Paragraphs>140</Paragraphs>
  <Slides>21</Slides>
  <Notes>12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Integral</vt:lpstr>
      <vt:lpstr>Slide 1</vt:lpstr>
      <vt:lpstr>sumário</vt:lpstr>
      <vt:lpstr>HIGIENE DAS MÃOS</vt:lpstr>
      <vt:lpstr>Higiene das mãos</vt:lpstr>
      <vt:lpstr>Higiene das mãos</vt:lpstr>
      <vt:lpstr>Higiene das mãos</vt:lpstr>
      <vt:lpstr>ETIQUETA RESPIRATÓRIA</vt:lpstr>
      <vt:lpstr>Etiqueta respiratória</vt:lpstr>
      <vt:lpstr>EPI Covid 19</vt:lpstr>
      <vt:lpstr>Slide 10</vt:lpstr>
      <vt:lpstr>Slide 11</vt:lpstr>
      <vt:lpstr>Slide 12</vt:lpstr>
      <vt:lpstr>Slide 13</vt:lpstr>
      <vt:lpstr>Slide 14</vt:lpstr>
      <vt:lpstr>                             RESPIRADOR P3 - como colocar</vt:lpstr>
      <vt:lpstr>                             RESPIRADOR P3 - como colocar</vt:lpstr>
      <vt:lpstr>                             RESPIRADOR P3 – como retirar</vt:lpstr>
      <vt:lpstr>Slide 18</vt:lpstr>
      <vt:lpstr>Slide 19</vt:lpstr>
      <vt:lpstr>                             EPI- como colocar?</vt:lpstr>
      <vt:lpstr>                             EPI- como retirar?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Medidas de controlo de infecção hospitalar - isolamento</dc:title>
  <dc:creator>Ines Pinto</dc:creator>
  <cp:lastModifiedBy>PAULA TIRADO</cp:lastModifiedBy>
  <cp:revision>397</cp:revision>
  <dcterms:created xsi:type="dcterms:W3CDTF">2020-03-09T18:52:50Z</dcterms:created>
  <dcterms:modified xsi:type="dcterms:W3CDTF">2020-03-09T20:25:15Z</dcterms:modified>
</cp:coreProperties>
</file>